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9" r:id="rId3"/>
    <p:sldId id="260" r:id="rId4"/>
    <p:sldId id="257" r:id="rId5"/>
    <p:sldId id="261" r:id="rId6"/>
    <p:sldId id="262" r:id="rId7"/>
    <p:sldId id="263" r:id="rId8"/>
    <p:sldId id="264" r:id="rId9"/>
    <p:sldId id="265" r:id="rId10"/>
    <p:sldId id="266" r:id="rId11"/>
    <p:sldId id="267" r:id="rId12"/>
    <p:sldId id="268" r:id="rId13"/>
    <p:sldId id="25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F8B8A7-8A40-4B82-9C72-D8D35690EB1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A7CB016-2C18-401D-B44C-B04E3FE60388}">
      <dgm:prSet/>
      <dgm:spPr/>
      <dgm:t>
        <a:bodyPr/>
        <a:lstStyle/>
        <a:p>
          <a:pPr>
            <a:defRPr cap="all"/>
          </a:pPr>
          <a:r>
            <a:rPr lang="en-US"/>
            <a:t>Waste can be used as fuel in a number of ways. It can be directly combusted for heat to turn a steam turbine(but problem of volatile metals and dioxins).</a:t>
          </a:r>
        </a:p>
      </dgm:t>
    </dgm:pt>
    <dgm:pt modelId="{322FB041-0AB0-43AF-8B67-D412625CA9CE}" type="parTrans" cxnId="{73C5718C-C05C-4C0E-9BA0-825382BBF47B}">
      <dgm:prSet/>
      <dgm:spPr/>
      <dgm:t>
        <a:bodyPr/>
        <a:lstStyle/>
        <a:p>
          <a:endParaRPr lang="en-US"/>
        </a:p>
      </dgm:t>
    </dgm:pt>
    <dgm:pt modelId="{5B7226F4-5077-45A8-90AC-2B71D3215FA5}" type="sibTrans" cxnId="{73C5718C-C05C-4C0E-9BA0-825382BBF47B}">
      <dgm:prSet/>
      <dgm:spPr/>
      <dgm:t>
        <a:bodyPr/>
        <a:lstStyle/>
        <a:p>
          <a:endParaRPr lang="en-US"/>
        </a:p>
      </dgm:t>
    </dgm:pt>
    <dgm:pt modelId="{126727FC-6644-496E-8CD5-BB6A2E2F1FD5}">
      <dgm:prSet/>
      <dgm:spPr/>
      <dgm:t>
        <a:bodyPr/>
        <a:lstStyle/>
        <a:p>
          <a:pPr>
            <a:defRPr cap="all"/>
          </a:pPr>
          <a:r>
            <a:rPr lang="en-US"/>
            <a:t>It can be anaerobically combusted to syngas (CO+H2).Unsure how many organohalides are formed(super greenhouse gases).</a:t>
          </a:r>
        </a:p>
      </dgm:t>
    </dgm:pt>
    <dgm:pt modelId="{21836ADE-C508-4D82-9F3F-558E9CFD9C61}" type="parTrans" cxnId="{F3596FA8-1122-4478-BEAD-D5E24612D980}">
      <dgm:prSet/>
      <dgm:spPr/>
      <dgm:t>
        <a:bodyPr/>
        <a:lstStyle/>
        <a:p>
          <a:endParaRPr lang="en-US"/>
        </a:p>
      </dgm:t>
    </dgm:pt>
    <dgm:pt modelId="{5B172702-E652-4617-8976-A7CA29BB3357}" type="sibTrans" cxnId="{F3596FA8-1122-4478-BEAD-D5E24612D980}">
      <dgm:prSet/>
      <dgm:spPr/>
      <dgm:t>
        <a:bodyPr/>
        <a:lstStyle/>
        <a:p>
          <a:endParaRPr lang="en-US"/>
        </a:p>
      </dgm:t>
    </dgm:pt>
    <dgm:pt modelId="{0CBC73BC-7CA0-484D-8522-61861C3347D7}">
      <dgm:prSet/>
      <dgm:spPr/>
      <dgm:t>
        <a:bodyPr/>
        <a:lstStyle/>
        <a:p>
          <a:pPr>
            <a:defRPr cap="all"/>
          </a:pPr>
          <a:r>
            <a:rPr lang="en-US"/>
            <a:t>It can be steam reformed to H2 &amp; CO2.</a:t>
          </a:r>
        </a:p>
      </dgm:t>
    </dgm:pt>
    <dgm:pt modelId="{203512C3-B47D-4D33-957D-87D63539C518}" type="parTrans" cxnId="{86B70AA5-2047-44A4-A0B1-2E8BC549B47E}">
      <dgm:prSet/>
      <dgm:spPr/>
      <dgm:t>
        <a:bodyPr/>
        <a:lstStyle/>
        <a:p>
          <a:endParaRPr lang="en-US"/>
        </a:p>
      </dgm:t>
    </dgm:pt>
    <dgm:pt modelId="{0CA3C6E7-D75F-431F-9AF7-A58EE2D09896}" type="sibTrans" cxnId="{86B70AA5-2047-44A4-A0B1-2E8BC549B47E}">
      <dgm:prSet/>
      <dgm:spPr/>
      <dgm:t>
        <a:bodyPr/>
        <a:lstStyle/>
        <a:p>
          <a:endParaRPr lang="en-US"/>
        </a:p>
      </dgm:t>
    </dgm:pt>
    <dgm:pt modelId="{63DFFD95-BD43-4239-BE5D-657D0A8681E8}">
      <dgm:prSet/>
      <dgm:spPr/>
      <dgm:t>
        <a:bodyPr/>
        <a:lstStyle/>
        <a:p>
          <a:pPr>
            <a:defRPr cap="all"/>
          </a:pPr>
          <a:r>
            <a:rPr lang="en-US"/>
            <a:t>Can be pyrolyzed to “crude oil”.</a:t>
          </a:r>
        </a:p>
      </dgm:t>
    </dgm:pt>
    <dgm:pt modelId="{A6CF8113-BE53-4E48-AFEB-8A035D2C355B}" type="parTrans" cxnId="{529A7B53-04F0-4A58-879C-8982095E7810}">
      <dgm:prSet/>
      <dgm:spPr/>
      <dgm:t>
        <a:bodyPr/>
        <a:lstStyle/>
        <a:p>
          <a:endParaRPr lang="en-US"/>
        </a:p>
      </dgm:t>
    </dgm:pt>
    <dgm:pt modelId="{D4925A19-28E3-4059-8537-147427D945E5}" type="sibTrans" cxnId="{529A7B53-04F0-4A58-879C-8982095E7810}">
      <dgm:prSet/>
      <dgm:spPr/>
      <dgm:t>
        <a:bodyPr/>
        <a:lstStyle/>
        <a:p>
          <a:endParaRPr lang="en-US"/>
        </a:p>
      </dgm:t>
    </dgm:pt>
    <dgm:pt modelId="{969BB0F9-DBA4-470D-B681-0973982A6230}">
      <dgm:prSet/>
      <dgm:spPr/>
      <dgm:t>
        <a:bodyPr/>
        <a:lstStyle/>
        <a:p>
          <a:pPr>
            <a:defRPr cap="all"/>
          </a:pPr>
          <a:r>
            <a:rPr lang="en-US"/>
            <a:t>Can be hydrogenated to “crude oil”.</a:t>
          </a:r>
        </a:p>
      </dgm:t>
    </dgm:pt>
    <dgm:pt modelId="{CDDDFAE1-682C-443B-B974-98F671B0CB50}" type="parTrans" cxnId="{1E46D389-DCD8-44A0-B7B8-61F17C010FAD}">
      <dgm:prSet/>
      <dgm:spPr/>
      <dgm:t>
        <a:bodyPr/>
        <a:lstStyle/>
        <a:p>
          <a:endParaRPr lang="en-US"/>
        </a:p>
      </dgm:t>
    </dgm:pt>
    <dgm:pt modelId="{8EC85089-B3AB-45F9-B7AA-19BCD229689F}" type="sibTrans" cxnId="{1E46D389-DCD8-44A0-B7B8-61F17C010FAD}">
      <dgm:prSet/>
      <dgm:spPr/>
      <dgm:t>
        <a:bodyPr/>
        <a:lstStyle/>
        <a:p>
          <a:endParaRPr lang="en-US"/>
        </a:p>
      </dgm:t>
    </dgm:pt>
    <dgm:pt modelId="{160C11E9-B43F-4E05-BBC3-FDC89CA49D03}" type="pres">
      <dgm:prSet presAssocID="{69F8B8A7-8A40-4B82-9C72-D8D35690EB16}" presName="root" presStyleCnt="0">
        <dgm:presLayoutVars>
          <dgm:dir/>
          <dgm:resizeHandles val="exact"/>
        </dgm:presLayoutVars>
      </dgm:prSet>
      <dgm:spPr/>
    </dgm:pt>
    <dgm:pt modelId="{8D93A05B-3B77-41C9-9141-E82DD786B050}" type="pres">
      <dgm:prSet presAssocID="{BA7CB016-2C18-401D-B44C-B04E3FE60388}" presName="compNode" presStyleCnt="0"/>
      <dgm:spPr/>
    </dgm:pt>
    <dgm:pt modelId="{AF12B4B9-7CF1-43E4-A3B0-78A11A5CC0DE}" type="pres">
      <dgm:prSet presAssocID="{BA7CB016-2C18-401D-B44C-B04E3FE60388}" presName="iconBgRect" presStyleLbl="bgShp" presStyleIdx="0" presStyleCnt="5"/>
      <dgm:spPr/>
    </dgm:pt>
    <dgm:pt modelId="{CAE7D6B8-577F-4D04-9A69-DBF5D7050411}" type="pres">
      <dgm:prSet presAssocID="{BA7CB016-2C18-401D-B44C-B04E3FE6038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ctric Car"/>
        </a:ext>
      </dgm:extLst>
    </dgm:pt>
    <dgm:pt modelId="{27B8067C-A006-4F62-B736-95CDA9023400}" type="pres">
      <dgm:prSet presAssocID="{BA7CB016-2C18-401D-B44C-B04E3FE60388}" presName="spaceRect" presStyleCnt="0"/>
      <dgm:spPr/>
    </dgm:pt>
    <dgm:pt modelId="{8E54E7D9-5D42-470D-B97A-14BD0CAB7A3C}" type="pres">
      <dgm:prSet presAssocID="{BA7CB016-2C18-401D-B44C-B04E3FE60388}" presName="textRect" presStyleLbl="revTx" presStyleIdx="0" presStyleCnt="5">
        <dgm:presLayoutVars>
          <dgm:chMax val="1"/>
          <dgm:chPref val="1"/>
        </dgm:presLayoutVars>
      </dgm:prSet>
      <dgm:spPr/>
    </dgm:pt>
    <dgm:pt modelId="{F7D451A9-F1A8-439A-B01D-511402236CE6}" type="pres">
      <dgm:prSet presAssocID="{5B7226F4-5077-45A8-90AC-2B71D3215FA5}" presName="sibTrans" presStyleCnt="0"/>
      <dgm:spPr/>
    </dgm:pt>
    <dgm:pt modelId="{7495AE1E-8D05-4650-B1B3-0503E6B8AAC9}" type="pres">
      <dgm:prSet presAssocID="{126727FC-6644-496E-8CD5-BB6A2E2F1FD5}" presName="compNode" presStyleCnt="0"/>
      <dgm:spPr/>
    </dgm:pt>
    <dgm:pt modelId="{2761FF0E-E6F2-4DCB-B9D5-EBFD7F82FF62}" type="pres">
      <dgm:prSet presAssocID="{126727FC-6644-496E-8CD5-BB6A2E2F1FD5}" presName="iconBgRect" presStyleLbl="bgShp" presStyleIdx="1" presStyleCnt="5"/>
      <dgm:spPr/>
    </dgm:pt>
    <dgm:pt modelId="{4D677DD6-BB05-43FA-B4A6-E29260676069}" type="pres">
      <dgm:prSet presAssocID="{126727FC-6644-496E-8CD5-BB6A2E2F1FD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ientist"/>
        </a:ext>
      </dgm:extLst>
    </dgm:pt>
    <dgm:pt modelId="{00301DE7-35C2-47AA-9FAD-6B36E8AFB7E1}" type="pres">
      <dgm:prSet presAssocID="{126727FC-6644-496E-8CD5-BB6A2E2F1FD5}" presName="spaceRect" presStyleCnt="0"/>
      <dgm:spPr/>
    </dgm:pt>
    <dgm:pt modelId="{BE351F7C-2547-4000-B167-8693C0D13F6C}" type="pres">
      <dgm:prSet presAssocID="{126727FC-6644-496E-8CD5-BB6A2E2F1FD5}" presName="textRect" presStyleLbl="revTx" presStyleIdx="1" presStyleCnt="5">
        <dgm:presLayoutVars>
          <dgm:chMax val="1"/>
          <dgm:chPref val="1"/>
        </dgm:presLayoutVars>
      </dgm:prSet>
      <dgm:spPr/>
    </dgm:pt>
    <dgm:pt modelId="{2D7343A9-7DF2-43D0-A288-149FBA381B8F}" type="pres">
      <dgm:prSet presAssocID="{5B172702-E652-4617-8976-A7CA29BB3357}" presName="sibTrans" presStyleCnt="0"/>
      <dgm:spPr/>
    </dgm:pt>
    <dgm:pt modelId="{7393EE34-8C76-45D8-9DDC-989F73490EA7}" type="pres">
      <dgm:prSet presAssocID="{0CBC73BC-7CA0-484D-8522-61861C3347D7}" presName="compNode" presStyleCnt="0"/>
      <dgm:spPr/>
    </dgm:pt>
    <dgm:pt modelId="{8228FF17-FA58-4330-A0D2-77D44730B967}" type="pres">
      <dgm:prSet presAssocID="{0CBC73BC-7CA0-484D-8522-61861C3347D7}" presName="iconBgRect" presStyleLbl="bgShp" presStyleIdx="2" presStyleCnt="5"/>
      <dgm:spPr/>
    </dgm:pt>
    <dgm:pt modelId="{3C092AA3-59DC-4B4C-BBC2-57B7E5C99315}" type="pres">
      <dgm:prSet presAssocID="{0CBC73BC-7CA0-484D-8522-61861C3347D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87FF77E9-590F-440F-95B4-EFB793DAEF9C}" type="pres">
      <dgm:prSet presAssocID="{0CBC73BC-7CA0-484D-8522-61861C3347D7}" presName="spaceRect" presStyleCnt="0"/>
      <dgm:spPr/>
    </dgm:pt>
    <dgm:pt modelId="{1E013053-A997-4543-8DB3-97EFCDF42C2C}" type="pres">
      <dgm:prSet presAssocID="{0CBC73BC-7CA0-484D-8522-61861C3347D7}" presName="textRect" presStyleLbl="revTx" presStyleIdx="2" presStyleCnt="5">
        <dgm:presLayoutVars>
          <dgm:chMax val="1"/>
          <dgm:chPref val="1"/>
        </dgm:presLayoutVars>
      </dgm:prSet>
      <dgm:spPr/>
    </dgm:pt>
    <dgm:pt modelId="{4F9567FE-34C8-40F9-BE9A-F470AD3D95C6}" type="pres">
      <dgm:prSet presAssocID="{0CA3C6E7-D75F-431F-9AF7-A58EE2D09896}" presName="sibTrans" presStyleCnt="0"/>
      <dgm:spPr/>
    </dgm:pt>
    <dgm:pt modelId="{C21DBD6B-CCD9-447A-9F02-AD64F1689BCE}" type="pres">
      <dgm:prSet presAssocID="{63DFFD95-BD43-4239-BE5D-657D0A8681E8}" presName="compNode" presStyleCnt="0"/>
      <dgm:spPr/>
    </dgm:pt>
    <dgm:pt modelId="{66EB8DCA-9C9C-434A-8C02-8FC7AA7DE569}" type="pres">
      <dgm:prSet presAssocID="{63DFFD95-BD43-4239-BE5D-657D0A8681E8}" presName="iconBgRect" presStyleLbl="bgShp" presStyleIdx="3" presStyleCnt="5"/>
      <dgm:spPr/>
    </dgm:pt>
    <dgm:pt modelId="{F855CD25-9316-4A86-9F43-00200C6D5105}" type="pres">
      <dgm:prSet presAssocID="{63DFFD95-BD43-4239-BE5D-657D0A8681E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eaker"/>
        </a:ext>
      </dgm:extLst>
    </dgm:pt>
    <dgm:pt modelId="{ECC51294-61E6-47A5-82A1-800BB6BE6A3F}" type="pres">
      <dgm:prSet presAssocID="{63DFFD95-BD43-4239-BE5D-657D0A8681E8}" presName="spaceRect" presStyleCnt="0"/>
      <dgm:spPr/>
    </dgm:pt>
    <dgm:pt modelId="{8050299B-16F6-48D9-AE6A-AE862395A69F}" type="pres">
      <dgm:prSet presAssocID="{63DFFD95-BD43-4239-BE5D-657D0A8681E8}" presName="textRect" presStyleLbl="revTx" presStyleIdx="3" presStyleCnt="5">
        <dgm:presLayoutVars>
          <dgm:chMax val="1"/>
          <dgm:chPref val="1"/>
        </dgm:presLayoutVars>
      </dgm:prSet>
      <dgm:spPr/>
    </dgm:pt>
    <dgm:pt modelId="{C87DD531-C207-4301-83C0-C793774B7E14}" type="pres">
      <dgm:prSet presAssocID="{D4925A19-28E3-4059-8537-147427D945E5}" presName="sibTrans" presStyleCnt="0"/>
      <dgm:spPr/>
    </dgm:pt>
    <dgm:pt modelId="{1B30E8E6-EEF5-440B-8310-2E5A22ABEE13}" type="pres">
      <dgm:prSet presAssocID="{969BB0F9-DBA4-470D-B681-0973982A6230}" presName="compNode" presStyleCnt="0"/>
      <dgm:spPr/>
    </dgm:pt>
    <dgm:pt modelId="{4804DF28-93E0-4765-A1B7-182B866C62AB}" type="pres">
      <dgm:prSet presAssocID="{969BB0F9-DBA4-470D-B681-0973982A6230}" presName="iconBgRect" presStyleLbl="bgShp" presStyleIdx="4" presStyleCnt="5"/>
      <dgm:spPr/>
    </dgm:pt>
    <dgm:pt modelId="{20CC1636-E48A-4944-B2C6-B102FF4CAF3D}" type="pres">
      <dgm:prSet presAssocID="{969BB0F9-DBA4-470D-B681-0973982A623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plash"/>
        </a:ext>
      </dgm:extLst>
    </dgm:pt>
    <dgm:pt modelId="{4116003D-998D-4E85-AB42-7792944B8C64}" type="pres">
      <dgm:prSet presAssocID="{969BB0F9-DBA4-470D-B681-0973982A6230}" presName="spaceRect" presStyleCnt="0"/>
      <dgm:spPr/>
    </dgm:pt>
    <dgm:pt modelId="{A9910F8B-3579-41DE-AFB4-0932727660C9}" type="pres">
      <dgm:prSet presAssocID="{969BB0F9-DBA4-470D-B681-0973982A6230}" presName="textRect" presStyleLbl="revTx" presStyleIdx="4" presStyleCnt="5">
        <dgm:presLayoutVars>
          <dgm:chMax val="1"/>
          <dgm:chPref val="1"/>
        </dgm:presLayoutVars>
      </dgm:prSet>
      <dgm:spPr/>
    </dgm:pt>
  </dgm:ptLst>
  <dgm:cxnLst>
    <dgm:cxn modelId="{43E1A50A-6943-4CD7-860E-2FE557CB2AF6}" type="presOf" srcId="{69F8B8A7-8A40-4B82-9C72-D8D35690EB16}" destId="{160C11E9-B43F-4E05-BBC3-FDC89CA49D03}" srcOrd="0" destOrd="0" presId="urn:microsoft.com/office/officeart/2018/5/layout/IconCircleLabelList"/>
    <dgm:cxn modelId="{15C6F10F-8120-4542-9A9F-92A349F01AB9}" type="presOf" srcId="{969BB0F9-DBA4-470D-B681-0973982A6230}" destId="{A9910F8B-3579-41DE-AFB4-0932727660C9}" srcOrd="0" destOrd="0" presId="urn:microsoft.com/office/officeart/2018/5/layout/IconCircleLabelList"/>
    <dgm:cxn modelId="{D0BA8C18-E553-4EA7-B6DC-09D11A37EFAB}" type="presOf" srcId="{63DFFD95-BD43-4239-BE5D-657D0A8681E8}" destId="{8050299B-16F6-48D9-AE6A-AE862395A69F}" srcOrd="0" destOrd="0" presId="urn:microsoft.com/office/officeart/2018/5/layout/IconCircleLabelList"/>
    <dgm:cxn modelId="{529A7B53-04F0-4A58-879C-8982095E7810}" srcId="{69F8B8A7-8A40-4B82-9C72-D8D35690EB16}" destId="{63DFFD95-BD43-4239-BE5D-657D0A8681E8}" srcOrd="3" destOrd="0" parTransId="{A6CF8113-BE53-4E48-AFEB-8A035D2C355B}" sibTransId="{D4925A19-28E3-4059-8537-147427D945E5}"/>
    <dgm:cxn modelId="{2C20D57E-6C7D-4247-95B0-FECA712B34E3}" type="presOf" srcId="{126727FC-6644-496E-8CD5-BB6A2E2F1FD5}" destId="{BE351F7C-2547-4000-B167-8693C0D13F6C}" srcOrd="0" destOrd="0" presId="urn:microsoft.com/office/officeart/2018/5/layout/IconCircleLabelList"/>
    <dgm:cxn modelId="{1E46D389-DCD8-44A0-B7B8-61F17C010FAD}" srcId="{69F8B8A7-8A40-4B82-9C72-D8D35690EB16}" destId="{969BB0F9-DBA4-470D-B681-0973982A6230}" srcOrd="4" destOrd="0" parTransId="{CDDDFAE1-682C-443B-B974-98F671B0CB50}" sibTransId="{8EC85089-B3AB-45F9-B7AA-19BCD229689F}"/>
    <dgm:cxn modelId="{73C5718C-C05C-4C0E-9BA0-825382BBF47B}" srcId="{69F8B8A7-8A40-4B82-9C72-D8D35690EB16}" destId="{BA7CB016-2C18-401D-B44C-B04E3FE60388}" srcOrd="0" destOrd="0" parTransId="{322FB041-0AB0-43AF-8B67-D412625CA9CE}" sibTransId="{5B7226F4-5077-45A8-90AC-2B71D3215FA5}"/>
    <dgm:cxn modelId="{BA0F0594-E873-431C-8FF9-0198DC192118}" type="presOf" srcId="{0CBC73BC-7CA0-484D-8522-61861C3347D7}" destId="{1E013053-A997-4543-8DB3-97EFCDF42C2C}" srcOrd="0" destOrd="0" presId="urn:microsoft.com/office/officeart/2018/5/layout/IconCircleLabelList"/>
    <dgm:cxn modelId="{86B70AA5-2047-44A4-A0B1-2E8BC549B47E}" srcId="{69F8B8A7-8A40-4B82-9C72-D8D35690EB16}" destId="{0CBC73BC-7CA0-484D-8522-61861C3347D7}" srcOrd="2" destOrd="0" parTransId="{203512C3-B47D-4D33-957D-87D63539C518}" sibTransId="{0CA3C6E7-D75F-431F-9AF7-A58EE2D09896}"/>
    <dgm:cxn modelId="{F3596FA8-1122-4478-BEAD-D5E24612D980}" srcId="{69F8B8A7-8A40-4B82-9C72-D8D35690EB16}" destId="{126727FC-6644-496E-8CD5-BB6A2E2F1FD5}" srcOrd="1" destOrd="0" parTransId="{21836ADE-C508-4D82-9F3F-558E9CFD9C61}" sibTransId="{5B172702-E652-4617-8976-A7CA29BB3357}"/>
    <dgm:cxn modelId="{8008DEE1-CA95-47A2-9152-618539BD2A67}" type="presOf" srcId="{BA7CB016-2C18-401D-B44C-B04E3FE60388}" destId="{8E54E7D9-5D42-470D-B97A-14BD0CAB7A3C}" srcOrd="0" destOrd="0" presId="urn:microsoft.com/office/officeart/2018/5/layout/IconCircleLabelList"/>
    <dgm:cxn modelId="{979F61BB-A940-4FA4-ABFC-360891E5AC23}" type="presParOf" srcId="{160C11E9-B43F-4E05-BBC3-FDC89CA49D03}" destId="{8D93A05B-3B77-41C9-9141-E82DD786B050}" srcOrd="0" destOrd="0" presId="urn:microsoft.com/office/officeart/2018/5/layout/IconCircleLabelList"/>
    <dgm:cxn modelId="{4AC06950-9150-40BF-A54B-C7B917580C32}" type="presParOf" srcId="{8D93A05B-3B77-41C9-9141-E82DD786B050}" destId="{AF12B4B9-7CF1-43E4-A3B0-78A11A5CC0DE}" srcOrd="0" destOrd="0" presId="urn:microsoft.com/office/officeart/2018/5/layout/IconCircleLabelList"/>
    <dgm:cxn modelId="{52436136-1DD5-4B47-8CF6-FC9E7E5BC980}" type="presParOf" srcId="{8D93A05B-3B77-41C9-9141-E82DD786B050}" destId="{CAE7D6B8-577F-4D04-9A69-DBF5D7050411}" srcOrd="1" destOrd="0" presId="urn:microsoft.com/office/officeart/2018/5/layout/IconCircleLabelList"/>
    <dgm:cxn modelId="{A31CADDB-4003-423B-B6ED-5CD88FD93478}" type="presParOf" srcId="{8D93A05B-3B77-41C9-9141-E82DD786B050}" destId="{27B8067C-A006-4F62-B736-95CDA9023400}" srcOrd="2" destOrd="0" presId="urn:microsoft.com/office/officeart/2018/5/layout/IconCircleLabelList"/>
    <dgm:cxn modelId="{2407182F-6F28-4AFF-8C60-5CA22BD57A87}" type="presParOf" srcId="{8D93A05B-3B77-41C9-9141-E82DD786B050}" destId="{8E54E7D9-5D42-470D-B97A-14BD0CAB7A3C}" srcOrd="3" destOrd="0" presId="urn:microsoft.com/office/officeart/2018/5/layout/IconCircleLabelList"/>
    <dgm:cxn modelId="{232E8B02-EAD4-45C9-B28A-9B2E42AF1028}" type="presParOf" srcId="{160C11E9-B43F-4E05-BBC3-FDC89CA49D03}" destId="{F7D451A9-F1A8-439A-B01D-511402236CE6}" srcOrd="1" destOrd="0" presId="urn:microsoft.com/office/officeart/2018/5/layout/IconCircleLabelList"/>
    <dgm:cxn modelId="{E8337FEE-94B2-478A-9D6F-11B00AD5CAA8}" type="presParOf" srcId="{160C11E9-B43F-4E05-BBC3-FDC89CA49D03}" destId="{7495AE1E-8D05-4650-B1B3-0503E6B8AAC9}" srcOrd="2" destOrd="0" presId="urn:microsoft.com/office/officeart/2018/5/layout/IconCircleLabelList"/>
    <dgm:cxn modelId="{83EAE2C6-E7BC-465C-B21C-74F441A411D0}" type="presParOf" srcId="{7495AE1E-8D05-4650-B1B3-0503E6B8AAC9}" destId="{2761FF0E-E6F2-4DCB-B9D5-EBFD7F82FF62}" srcOrd="0" destOrd="0" presId="urn:microsoft.com/office/officeart/2018/5/layout/IconCircleLabelList"/>
    <dgm:cxn modelId="{BF154E6A-393C-4362-BDD5-3FF66AA3B7AC}" type="presParOf" srcId="{7495AE1E-8D05-4650-B1B3-0503E6B8AAC9}" destId="{4D677DD6-BB05-43FA-B4A6-E29260676069}" srcOrd="1" destOrd="0" presId="urn:microsoft.com/office/officeart/2018/5/layout/IconCircleLabelList"/>
    <dgm:cxn modelId="{0B36534B-8304-4F00-8042-DBBEEB2A861A}" type="presParOf" srcId="{7495AE1E-8D05-4650-B1B3-0503E6B8AAC9}" destId="{00301DE7-35C2-47AA-9FAD-6B36E8AFB7E1}" srcOrd="2" destOrd="0" presId="urn:microsoft.com/office/officeart/2018/5/layout/IconCircleLabelList"/>
    <dgm:cxn modelId="{EC10F2F1-3E19-4127-B384-F99E59132929}" type="presParOf" srcId="{7495AE1E-8D05-4650-B1B3-0503E6B8AAC9}" destId="{BE351F7C-2547-4000-B167-8693C0D13F6C}" srcOrd="3" destOrd="0" presId="urn:microsoft.com/office/officeart/2018/5/layout/IconCircleLabelList"/>
    <dgm:cxn modelId="{AF60ADD6-A8BC-4B66-A68C-372500957F8E}" type="presParOf" srcId="{160C11E9-B43F-4E05-BBC3-FDC89CA49D03}" destId="{2D7343A9-7DF2-43D0-A288-149FBA381B8F}" srcOrd="3" destOrd="0" presId="urn:microsoft.com/office/officeart/2018/5/layout/IconCircleLabelList"/>
    <dgm:cxn modelId="{CA76195A-C199-49EE-B360-7762AC05F1AA}" type="presParOf" srcId="{160C11E9-B43F-4E05-BBC3-FDC89CA49D03}" destId="{7393EE34-8C76-45D8-9DDC-989F73490EA7}" srcOrd="4" destOrd="0" presId="urn:microsoft.com/office/officeart/2018/5/layout/IconCircleLabelList"/>
    <dgm:cxn modelId="{650DEA93-1AD3-43B9-84B6-D76A40EE6DAF}" type="presParOf" srcId="{7393EE34-8C76-45D8-9DDC-989F73490EA7}" destId="{8228FF17-FA58-4330-A0D2-77D44730B967}" srcOrd="0" destOrd="0" presId="urn:microsoft.com/office/officeart/2018/5/layout/IconCircleLabelList"/>
    <dgm:cxn modelId="{89FEC5A4-B71F-4330-B210-1DFD782124AE}" type="presParOf" srcId="{7393EE34-8C76-45D8-9DDC-989F73490EA7}" destId="{3C092AA3-59DC-4B4C-BBC2-57B7E5C99315}" srcOrd="1" destOrd="0" presId="urn:microsoft.com/office/officeart/2018/5/layout/IconCircleLabelList"/>
    <dgm:cxn modelId="{C25243CA-0954-4CBD-A69B-DF616B68BA5E}" type="presParOf" srcId="{7393EE34-8C76-45D8-9DDC-989F73490EA7}" destId="{87FF77E9-590F-440F-95B4-EFB793DAEF9C}" srcOrd="2" destOrd="0" presId="urn:microsoft.com/office/officeart/2018/5/layout/IconCircleLabelList"/>
    <dgm:cxn modelId="{8F5E6C5E-EC07-4B83-BDBA-566EAEF2D7CA}" type="presParOf" srcId="{7393EE34-8C76-45D8-9DDC-989F73490EA7}" destId="{1E013053-A997-4543-8DB3-97EFCDF42C2C}" srcOrd="3" destOrd="0" presId="urn:microsoft.com/office/officeart/2018/5/layout/IconCircleLabelList"/>
    <dgm:cxn modelId="{65613CD7-2A48-4DD3-BE72-3E1B77262D70}" type="presParOf" srcId="{160C11E9-B43F-4E05-BBC3-FDC89CA49D03}" destId="{4F9567FE-34C8-40F9-BE9A-F470AD3D95C6}" srcOrd="5" destOrd="0" presId="urn:microsoft.com/office/officeart/2018/5/layout/IconCircleLabelList"/>
    <dgm:cxn modelId="{0DFF3B66-9119-4A0F-8657-18A0F88B767C}" type="presParOf" srcId="{160C11E9-B43F-4E05-BBC3-FDC89CA49D03}" destId="{C21DBD6B-CCD9-447A-9F02-AD64F1689BCE}" srcOrd="6" destOrd="0" presId="urn:microsoft.com/office/officeart/2018/5/layout/IconCircleLabelList"/>
    <dgm:cxn modelId="{BE7F9191-E818-4246-B878-9DE86D016EFF}" type="presParOf" srcId="{C21DBD6B-CCD9-447A-9F02-AD64F1689BCE}" destId="{66EB8DCA-9C9C-434A-8C02-8FC7AA7DE569}" srcOrd="0" destOrd="0" presId="urn:microsoft.com/office/officeart/2018/5/layout/IconCircleLabelList"/>
    <dgm:cxn modelId="{15528C69-7944-4123-882B-7215D594556E}" type="presParOf" srcId="{C21DBD6B-CCD9-447A-9F02-AD64F1689BCE}" destId="{F855CD25-9316-4A86-9F43-00200C6D5105}" srcOrd="1" destOrd="0" presId="urn:microsoft.com/office/officeart/2018/5/layout/IconCircleLabelList"/>
    <dgm:cxn modelId="{EF119A5E-7551-44E7-86D9-06522810F8D5}" type="presParOf" srcId="{C21DBD6B-CCD9-447A-9F02-AD64F1689BCE}" destId="{ECC51294-61E6-47A5-82A1-800BB6BE6A3F}" srcOrd="2" destOrd="0" presId="urn:microsoft.com/office/officeart/2018/5/layout/IconCircleLabelList"/>
    <dgm:cxn modelId="{E96FEBD7-0D2D-4A1B-8BB9-6FE81B315E31}" type="presParOf" srcId="{C21DBD6B-CCD9-447A-9F02-AD64F1689BCE}" destId="{8050299B-16F6-48D9-AE6A-AE862395A69F}" srcOrd="3" destOrd="0" presId="urn:microsoft.com/office/officeart/2018/5/layout/IconCircleLabelList"/>
    <dgm:cxn modelId="{D0BD4166-7C1E-418E-9AC3-8266C5EF1011}" type="presParOf" srcId="{160C11E9-B43F-4E05-BBC3-FDC89CA49D03}" destId="{C87DD531-C207-4301-83C0-C793774B7E14}" srcOrd="7" destOrd="0" presId="urn:microsoft.com/office/officeart/2018/5/layout/IconCircleLabelList"/>
    <dgm:cxn modelId="{3CE511DD-A535-4E2D-8658-CAC64A762A99}" type="presParOf" srcId="{160C11E9-B43F-4E05-BBC3-FDC89CA49D03}" destId="{1B30E8E6-EEF5-440B-8310-2E5A22ABEE13}" srcOrd="8" destOrd="0" presId="urn:microsoft.com/office/officeart/2018/5/layout/IconCircleLabelList"/>
    <dgm:cxn modelId="{0CFBB3A7-34BD-4F0D-8812-5B132925F05F}" type="presParOf" srcId="{1B30E8E6-EEF5-440B-8310-2E5A22ABEE13}" destId="{4804DF28-93E0-4765-A1B7-182B866C62AB}" srcOrd="0" destOrd="0" presId="urn:microsoft.com/office/officeart/2018/5/layout/IconCircleLabelList"/>
    <dgm:cxn modelId="{CC66715F-6C64-4403-96F9-3844AFD1C2E8}" type="presParOf" srcId="{1B30E8E6-EEF5-440B-8310-2E5A22ABEE13}" destId="{20CC1636-E48A-4944-B2C6-B102FF4CAF3D}" srcOrd="1" destOrd="0" presId="urn:microsoft.com/office/officeart/2018/5/layout/IconCircleLabelList"/>
    <dgm:cxn modelId="{80E747C3-1345-47C4-89FB-5F6D711D3997}" type="presParOf" srcId="{1B30E8E6-EEF5-440B-8310-2E5A22ABEE13}" destId="{4116003D-998D-4E85-AB42-7792944B8C64}" srcOrd="2" destOrd="0" presId="urn:microsoft.com/office/officeart/2018/5/layout/IconCircleLabelList"/>
    <dgm:cxn modelId="{6F68E69F-F701-4DCE-A511-60E519B882F5}" type="presParOf" srcId="{1B30E8E6-EEF5-440B-8310-2E5A22ABEE13}" destId="{A9910F8B-3579-41DE-AFB4-0932727660C9}" srcOrd="3" destOrd="0" presId="urn:microsoft.com/office/officeart/2018/5/layout/IconCircle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2B4B9-7CF1-43E4-A3B0-78A11A5CC0DE}">
      <dsp:nvSpPr>
        <dsp:cNvPr id="0" name=""/>
        <dsp:cNvSpPr/>
      </dsp:nvSpPr>
      <dsp:spPr>
        <a:xfrm>
          <a:off x="616977" y="180"/>
          <a:ext cx="902847" cy="9028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7D6B8-577F-4D04-9A69-DBF5D7050411}">
      <dsp:nvSpPr>
        <dsp:cNvPr id="0" name=""/>
        <dsp:cNvSpPr/>
      </dsp:nvSpPr>
      <dsp:spPr>
        <a:xfrm>
          <a:off x="809388" y="192590"/>
          <a:ext cx="518027" cy="5180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E54E7D9-5D42-470D-B97A-14BD0CAB7A3C}">
      <dsp:nvSpPr>
        <dsp:cNvPr id="0" name=""/>
        <dsp:cNvSpPr/>
      </dsp:nvSpPr>
      <dsp:spPr>
        <a:xfrm>
          <a:off x="328362" y="1184243"/>
          <a:ext cx="1480078" cy="1017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Waste can be used as fuel in a number of ways. It can be directly combusted for heat to turn a steam turbine(but problem of volatile metals and dioxins).</a:t>
          </a:r>
        </a:p>
      </dsp:txBody>
      <dsp:txXfrm>
        <a:off x="328362" y="1184243"/>
        <a:ext cx="1480078" cy="1017553"/>
      </dsp:txXfrm>
    </dsp:sp>
    <dsp:sp modelId="{2761FF0E-E6F2-4DCB-B9D5-EBFD7F82FF62}">
      <dsp:nvSpPr>
        <dsp:cNvPr id="0" name=""/>
        <dsp:cNvSpPr/>
      </dsp:nvSpPr>
      <dsp:spPr>
        <a:xfrm>
          <a:off x="2356069" y="180"/>
          <a:ext cx="902847" cy="90284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677DD6-BB05-43FA-B4A6-E29260676069}">
      <dsp:nvSpPr>
        <dsp:cNvPr id="0" name=""/>
        <dsp:cNvSpPr/>
      </dsp:nvSpPr>
      <dsp:spPr>
        <a:xfrm>
          <a:off x="2548479" y="192590"/>
          <a:ext cx="518027" cy="5180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351F7C-2547-4000-B167-8693C0D13F6C}">
      <dsp:nvSpPr>
        <dsp:cNvPr id="0" name=""/>
        <dsp:cNvSpPr/>
      </dsp:nvSpPr>
      <dsp:spPr>
        <a:xfrm>
          <a:off x="2067454" y="1184243"/>
          <a:ext cx="1480078" cy="1017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It can be anaerobically combusted to syngas (CO+H2).Unsure how many organohalides are formed(super greenhouse gases).</a:t>
          </a:r>
        </a:p>
      </dsp:txBody>
      <dsp:txXfrm>
        <a:off x="2067454" y="1184243"/>
        <a:ext cx="1480078" cy="1017553"/>
      </dsp:txXfrm>
    </dsp:sp>
    <dsp:sp modelId="{8228FF17-FA58-4330-A0D2-77D44730B967}">
      <dsp:nvSpPr>
        <dsp:cNvPr id="0" name=""/>
        <dsp:cNvSpPr/>
      </dsp:nvSpPr>
      <dsp:spPr>
        <a:xfrm>
          <a:off x="4095161" y="180"/>
          <a:ext cx="902847" cy="90284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092AA3-59DC-4B4C-BBC2-57B7E5C99315}">
      <dsp:nvSpPr>
        <dsp:cNvPr id="0" name=""/>
        <dsp:cNvSpPr/>
      </dsp:nvSpPr>
      <dsp:spPr>
        <a:xfrm>
          <a:off x="4287571" y="192590"/>
          <a:ext cx="518027" cy="5180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013053-A997-4543-8DB3-97EFCDF42C2C}">
      <dsp:nvSpPr>
        <dsp:cNvPr id="0" name=""/>
        <dsp:cNvSpPr/>
      </dsp:nvSpPr>
      <dsp:spPr>
        <a:xfrm>
          <a:off x="3806546" y="1184243"/>
          <a:ext cx="1480078" cy="1017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It can be steam reformed to H2 &amp; CO2.</a:t>
          </a:r>
        </a:p>
      </dsp:txBody>
      <dsp:txXfrm>
        <a:off x="3806546" y="1184243"/>
        <a:ext cx="1480078" cy="1017553"/>
      </dsp:txXfrm>
    </dsp:sp>
    <dsp:sp modelId="{66EB8DCA-9C9C-434A-8C02-8FC7AA7DE569}">
      <dsp:nvSpPr>
        <dsp:cNvPr id="0" name=""/>
        <dsp:cNvSpPr/>
      </dsp:nvSpPr>
      <dsp:spPr>
        <a:xfrm>
          <a:off x="1486523" y="2571816"/>
          <a:ext cx="902847" cy="90284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5CD25-9316-4A86-9F43-00200C6D5105}">
      <dsp:nvSpPr>
        <dsp:cNvPr id="0" name=""/>
        <dsp:cNvSpPr/>
      </dsp:nvSpPr>
      <dsp:spPr>
        <a:xfrm>
          <a:off x="1678933" y="2764226"/>
          <a:ext cx="518027" cy="5180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050299B-16F6-48D9-AE6A-AE862395A69F}">
      <dsp:nvSpPr>
        <dsp:cNvPr id="0" name=""/>
        <dsp:cNvSpPr/>
      </dsp:nvSpPr>
      <dsp:spPr>
        <a:xfrm>
          <a:off x="1197908" y="3755878"/>
          <a:ext cx="1480078" cy="1017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Can be pyrolyzed to “crude oil”.</a:t>
          </a:r>
        </a:p>
      </dsp:txBody>
      <dsp:txXfrm>
        <a:off x="1197908" y="3755878"/>
        <a:ext cx="1480078" cy="1017553"/>
      </dsp:txXfrm>
    </dsp:sp>
    <dsp:sp modelId="{4804DF28-93E0-4765-A1B7-182B866C62AB}">
      <dsp:nvSpPr>
        <dsp:cNvPr id="0" name=""/>
        <dsp:cNvSpPr/>
      </dsp:nvSpPr>
      <dsp:spPr>
        <a:xfrm>
          <a:off x="3225615" y="2571816"/>
          <a:ext cx="902847" cy="90284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C1636-E48A-4944-B2C6-B102FF4CAF3D}">
      <dsp:nvSpPr>
        <dsp:cNvPr id="0" name=""/>
        <dsp:cNvSpPr/>
      </dsp:nvSpPr>
      <dsp:spPr>
        <a:xfrm>
          <a:off x="3418025" y="2764226"/>
          <a:ext cx="518027" cy="5180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9910F8B-3579-41DE-AFB4-0932727660C9}">
      <dsp:nvSpPr>
        <dsp:cNvPr id="0" name=""/>
        <dsp:cNvSpPr/>
      </dsp:nvSpPr>
      <dsp:spPr>
        <a:xfrm>
          <a:off x="2937000" y="3755878"/>
          <a:ext cx="1480078" cy="1017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Can be hydrogenated to “crude oil”.</a:t>
          </a:r>
        </a:p>
      </dsp:txBody>
      <dsp:txXfrm>
        <a:off x="2937000" y="3755878"/>
        <a:ext cx="1480078" cy="1017553"/>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3679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001300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80767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345051-2045-45DA-935E-2E3CA1A69ADC}" type="datetimeFigureOut">
              <a:rPr lang="en-US" smtClean="0"/>
              <a:t>3/29/2023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3984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345051-2045-45DA-935E-2E3CA1A69ADC}" type="datetimeFigureOut">
              <a:rPr lang="en-US" smtClean="0"/>
              <a:t>3/29/2023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070839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77652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26060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77696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3/29/2023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51690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668342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616491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59721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393769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337425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345051-2045-45DA-935E-2E3CA1A69ADC}" type="datetimeFigureOut">
              <a:rPr lang="en-US" smtClean="0"/>
              <a:t>3/29/2023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05265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1732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3/29/2023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46783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2345051-2045-45DA-935E-2E3CA1A69ADC}" type="datetimeFigureOut">
              <a:rPr lang="en-US" smtClean="0"/>
              <a:t>3/29/2023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920406457"/>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92A8BB-07B9-40DB-984F-2CB1A2535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CDDB745-6C26-4B79-9EF2-08E3E4AB9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16">
            <a:extLst>
              <a:ext uri="{FF2B5EF4-FFF2-40B4-BE49-F238E27FC236}">
                <a16:creationId xmlns:a16="http://schemas.microsoft.com/office/drawing/2014/main" id="{80B3FE6C-0A59-4114-88CB-3C3172D6A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2835162"/>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pic>
        <p:nvPicPr>
          <p:cNvPr id="4" name="Video 3" descr="Electronic System">
            <a:extLst>
              <a:ext uri="{FF2B5EF4-FFF2-40B4-BE49-F238E27FC236}">
                <a16:creationId xmlns:a16="http://schemas.microsoft.com/office/drawing/2014/main" id="{65130AE0-E8A3-733D-310B-1F3C0F1265C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59" r="-1" b="-1"/>
          <a:stretch/>
        </p:blipFill>
        <p:spPr>
          <a:xfrm>
            <a:off x="635458" y="640082"/>
            <a:ext cx="4230605" cy="2373552"/>
          </a:xfrm>
          <a:prstGeom prst="rect">
            <a:avLst/>
          </a:prstGeom>
          <a:effectLst/>
        </p:spPr>
      </p:pic>
      <p:sp>
        <p:nvSpPr>
          <p:cNvPr id="15" name="Freeform: Shape 14">
            <a:extLst>
              <a:ext uri="{FF2B5EF4-FFF2-40B4-BE49-F238E27FC236}">
                <a16:creationId xmlns:a16="http://schemas.microsoft.com/office/drawing/2014/main" id="{DDA3A238-516A-4076-B3C2-230D913508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36999"/>
            <a:ext cx="12191696" cy="3721001"/>
          </a:xfrm>
          <a:custGeom>
            <a:avLst/>
            <a:gdLst>
              <a:gd name="connsiteX0" fmla="*/ 1 w 12191696"/>
              <a:gd name="connsiteY0" fmla="*/ 0 h 3721001"/>
              <a:gd name="connsiteX1" fmla="*/ 71932 w 12191696"/>
              <a:gd name="connsiteY1" fmla="*/ 12261 h 3721001"/>
              <a:gd name="connsiteX2" fmla="*/ 282849 w 12191696"/>
              <a:gd name="connsiteY2" fmla="*/ 48342 h 3721001"/>
              <a:gd name="connsiteX3" fmla="*/ 436464 w 12191696"/>
              <a:gd name="connsiteY3" fmla="*/ 73565 h 3721001"/>
              <a:gd name="connsiteX4" fmla="*/ 619339 w 12191696"/>
              <a:gd name="connsiteY4" fmla="*/ 100188 h 3721001"/>
              <a:gd name="connsiteX5" fmla="*/ 836351 w 12191696"/>
              <a:gd name="connsiteY5" fmla="*/ 132066 h 3721001"/>
              <a:gd name="connsiteX6" fmla="*/ 1076528 w 12191696"/>
              <a:gd name="connsiteY6" fmla="*/ 165696 h 3721001"/>
              <a:gd name="connsiteX7" fmla="*/ 1347183 w 12191696"/>
              <a:gd name="connsiteY7" fmla="*/ 201077 h 3721001"/>
              <a:gd name="connsiteX8" fmla="*/ 1642223 w 12191696"/>
              <a:gd name="connsiteY8" fmla="*/ 238560 h 3721001"/>
              <a:gd name="connsiteX9" fmla="*/ 1962864 w 12191696"/>
              <a:gd name="connsiteY9" fmla="*/ 276043 h 3721001"/>
              <a:gd name="connsiteX10" fmla="*/ 2304232 w 12191696"/>
              <a:gd name="connsiteY10" fmla="*/ 314226 h 3721001"/>
              <a:gd name="connsiteX11" fmla="*/ 2672421 w 12191696"/>
              <a:gd name="connsiteY11" fmla="*/ 349608 h 3721001"/>
              <a:gd name="connsiteX12" fmla="*/ 3057678 w 12191696"/>
              <a:gd name="connsiteY12" fmla="*/ 383588 h 3721001"/>
              <a:gd name="connsiteX13" fmla="*/ 3464881 w 12191696"/>
              <a:gd name="connsiteY13" fmla="*/ 414415 h 3721001"/>
              <a:gd name="connsiteX14" fmla="*/ 3889152 w 12191696"/>
              <a:gd name="connsiteY14" fmla="*/ 443841 h 3721001"/>
              <a:gd name="connsiteX15" fmla="*/ 4331710 w 12191696"/>
              <a:gd name="connsiteY15" fmla="*/ 471515 h 3721001"/>
              <a:gd name="connsiteX16" fmla="*/ 4558476 w 12191696"/>
              <a:gd name="connsiteY16" fmla="*/ 481324 h 3721001"/>
              <a:gd name="connsiteX17" fmla="*/ 4790118 w 12191696"/>
              <a:gd name="connsiteY17" fmla="*/ 492183 h 3721001"/>
              <a:gd name="connsiteX18" fmla="*/ 5025418 w 12191696"/>
              <a:gd name="connsiteY18" fmla="*/ 502342 h 3721001"/>
              <a:gd name="connsiteX19" fmla="*/ 5261937 w 12191696"/>
              <a:gd name="connsiteY19" fmla="*/ 508998 h 3721001"/>
              <a:gd name="connsiteX20" fmla="*/ 5503333 w 12191696"/>
              <a:gd name="connsiteY20" fmla="*/ 514953 h 3721001"/>
              <a:gd name="connsiteX21" fmla="*/ 5747166 w 12191696"/>
              <a:gd name="connsiteY21" fmla="*/ 521259 h 3721001"/>
              <a:gd name="connsiteX22" fmla="*/ 5995877 w 12191696"/>
              <a:gd name="connsiteY22" fmla="*/ 525462 h 3721001"/>
              <a:gd name="connsiteX23" fmla="*/ 6247026 w 12191696"/>
              <a:gd name="connsiteY23" fmla="*/ 525462 h 3721001"/>
              <a:gd name="connsiteX24" fmla="*/ 6500613 w 12191696"/>
              <a:gd name="connsiteY24" fmla="*/ 527564 h 3721001"/>
              <a:gd name="connsiteX25" fmla="*/ 6756639 w 12191696"/>
              <a:gd name="connsiteY25" fmla="*/ 525462 h 3721001"/>
              <a:gd name="connsiteX26" fmla="*/ 7016322 w 12191696"/>
              <a:gd name="connsiteY26" fmla="*/ 521259 h 3721001"/>
              <a:gd name="connsiteX27" fmla="*/ 7276005 w 12191696"/>
              <a:gd name="connsiteY27" fmla="*/ 517405 h 3721001"/>
              <a:gd name="connsiteX28" fmla="*/ 7539345 w 12191696"/>
              <a:gd name="connsiteY28" fmla="*/ 508998 h 3721001"/>
              <a:gd name="connsiteX29" fmla="*/ 7805124 w 12191696"/>
              <a:gd name="connsiteY29" fmla="*/ 500240 h 3721001"/>
              <a:gd name="connsiteX30" fmla="*/ 8070903 w 12191696"/>
              <a:gd name="connsiteY30" fmla="*/ 490081 h 3721001"/>
              <a:gd name="connsiteX31" fmla="*/ 8339121 w 12191696"/>
              <a:gd name="connsiteY31" fmla="*/ 475719 h 3721001"/>
              <a:gd name="connsiteX32" fmla="*/ 8609776 w 12191696"/>
              <a:gd name="connsiteY32" fmla="*/ 458554 h 3721001"/>
              <a:gd name="connsiteX33" fmla="*/ 8881651 w 12191696"/>
              <a:gd name="connsiteY33" fmla="*/ 442089 h 3721001"/>
              <a:gd name="connsiteX34" fmla="*/ 9153526 w 12191696"/>
              <a:gd name="connsiteY34" fmla="*/ 421071 h 3721001"/>
              <a:gd name="connsiteX35" fmla="*/ 9429058 w 12191696"/>
              <a:gd name="connsiteY35" fmla="*/ 395848 h 3721001"/>
              <a:gd name="connsiteX36" fmla="*/ 9700933 w 12191696"/>
              <a:gd name="connsiteY36" fmla="*/ 370626 h 3721001"/>
              <a:gd name="connsiteX37" fmla="*/ 9977684 w 12191696"/>
              <a:gd name="connsiteY37" fmla="*/ 341551 h 3721001"/>
              <a:gd name="connsiteX38" fmla="*/ 10255655 w 12191696"/>
              <a:gd name="connsiteY38" fmla="*/ 309672 h 3721001"/>
              <a:gd name="connsiteX39" fmla="*/ 10529968 w 12191696"/>
              <a:gd name="connsiteY39" fmla="*/ 276043 h 3721001"/>
              <a:gd name="connsiteX40" fmla="*/ 10807939 w 12191696"/>
              <a:gd name="connsiteY40" fmla="*/ 236808 h 3721001"/>
              <a:gd name="connsiteX41" fmla="*/ 11084690 w 12191696"/>
              <a:gd name="connsiteY41" fmla="*/ 194771 h 3721001"/>
              <a:gd name="connsiteX42" fmla="*/ 11362661 w 12191696"/>
              <a:gd name="connsiteY42" fmla="*/ 153085 h 3721001"/>
              <a:gd name="connsiteX43" fmla="*/ 11639412 w 12191696"/>
              <a:gd name="connsiteY43" fmla="*/ 104392 h 3721001"/>
              <a:gd name="connsiteX44" fmla="*/ 11914945 w 12191696"/>
              <a:gd name="connsiteY44" fmla="*/ 54648 h 3721001"/>
              <a:gd name="connsiteX45" fmla="*/ 12191696 w 12191696"/>
              <a:gd name="connsiteY45" fmla="*/ 2452 h 3721001"/>
              <a:gd name="connsiteX46" fmla="*/ 12191696 w 12191696"/>
              <a:gd name="connsiteY46" fmla="*/ 2802467 h 3721001"/>
              <a:gd name="connsiteX47" fmla="*/ 12191695 w 12191696"/>
              <a:gd name="connsiteY47" fmla="*/ 2802467 h 3721001"/>
              <a:gd name="connsiteX48" fmla="*/ 12191695 w 12191696"/>
              <a:gd name="connsiteY48" fmla="*/ 3721001 h 3721001"/>
              <a:gd name="connsiteX49" fmla="*/ 0 w 12191696"/>
              <a:gd name="connsiteY49" fmla="*/ 3721001 h 3721001"/>
              <a:gd name="connsiteX50" fmla="*/ 0 w 12191696"/>
              <a:gd name="connsiteY50" fmla="*/ 2233825 h 3721001"/>
              <a:gd name="connsiteX51" fmla="*/ 1 w 12191696"/>
              <a:gd name="connsiteY51" fmla="*/ 2233825 h 372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696" h="3721001">
                <a:moveTo>
                  <a:pt x="1" y="0"/>
                </a:moveTo>
                <a:lnTo>
                  <a:pt x="71932" y="12261"/>
                </a:lnTo>
                <a:lnTo>
                  <a:pt x="282849"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3"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4"/>
                </a:lnTo>
                <a:lnTo>
                  <a:pt x="8881651" y="442089"/>
                </a:lnTo>
                <a:lnTo>
                  <a:pt x="9153526" y="421071"/>
                </a:lnTo>
                <a:lnTo>
                  <a:pt x="9429058" y="395848"/>
                </a:lnTo>
                <a:lnTo>
                  <a:pt x="9700933" y="370626"/>
                </a:lnTo>
                <a:lnTo>
                  <a:pt x="9977684" y="341551"/>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802467"/>
                </a:lnTo>
                <a:lnTo>
                  <a:pt x="12191695" y="2802467"/>
                </a:lnTo>
                <a:lnTo>
                  <a:pt x="12191695" y="3721001"/>
                </a:lnTo>
                <a:lnTo>
                  <a:pt x="0" y="3721001"/>
                </a:lnTo>
                <a:lnTo>
                  <a:pt x="0" y="2233825"/>
                </a:lnTo>
                <a:lnTo>
                  <a:pt x="1" y="223382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08DC5F3-CF12-93C3-8A67-0D7C4A8C17A8}"/>
              </a:ext>
            </a:extLst>
          </p:cNvPr>
          <p:cNvSpPr>
            <a:spLocks noGrp="1"/>
          </p:cNvSpPr>
          <p:nvPr>
            <p:ph type="ctrTitle"/>
          </p:nvPr>
        </p:nvSpPr>
        <p:spPr>
          <a:xfrm>
            <a:off x="636915" y="3928983"/>
            <a:ext cx="9182945" cy="1793390"/>
          </a:xfrm>
        </p:spPr>
        <p:txBody>
          <a:bodyPr>
            <a:normAutofit/>
          </a:bodyPr>
          <a:lstStyle/>
          <a:p>
            <a:pPr>
              <a:lnSpc>
                <a:spcPct val="90000"/>
              </a:lnSpc>
            </a:pPr>
            <a:r>
              <a:rPr lang="en-US" sz="5600" dirty="0">
                <a:solidFill>
                  <a:srgbClr val="EBEBEB"/>
                </a:solidFill>
              </a:rPr>
              <a:t>A microgrid as a banking system based on the kWh</a:t>
            </a:r>
          </a:p>
        </p:txBody>
      </p:sp>
      <p:sp>
        <p:nvSpPr>
          <p:cNvPr id="3" name="Subtitle 2">
            <a:extLst>
              <a:ext uri="{FF2B5EF4-FFF2-40B4-BE49-F238E27FC236}">
                <a16:creationId xmlns:a16="http://schemas.microsoft.com/office/drawing/2014/main" id="{61792CFE-4201-AAE3-D946-023DD72F532A}"/>
              </a:ext>
            </a:extLst>
          </p:cNvPr>
          <p:cNvSpPr>
            <a:spLocks noGrp="1"/>
          </p:cNvSpPr>
          <p:nvPr>
            <p:ph type="subTitle" idx="1"/>
          </p:nvPr>
        </p:nvSpPr>
        <p:spPr>
          <a:xfrm>
            <a:off x="636916" y="5722374"/>
            <a:ext cx="9182944" cy="487924"/>
          </a:xfrm>
        </p:spPr>
        <p:txBody>
          <a:bodyPr>
            <a:normAutofit fontScale="85000" lnSpcReduction="10000"/>
          </a:bodyPr>
          <a:lstStyle/>
          <a:p>
            <a:r>
              <a:rPr lang="en-US" dirty="0">
                <a:solidFill>
                  <a:schemeClr val="tx2">
                    <a:lumMod val="40000"/>
                    <a:lumOff val="60000"/>
                  </a:schemeClr>
                </a:solidFill>
              </a:rPr>
              <a:t>Dr. Paul Comet  &amp; John Ragsdale,  Texas Transportation Institute, TAMU</a:t>
            </a:r>
          </a:p>
        </p:txBody>
      </p:sp>
    </p:spTree>
    <p:extLst>
      <p:ext uri="{BB962C8B-B14F-4D97-AF65-F5344CB8AC3E}">
        <p14:creationId xmlns:p14="http://schemas.microsoft.com/office/powerpoint/2010/main" val="32973489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10888B-06CC-13A5-787B-9BA1F1482332}"/>
              </a:ext>
            </a:extLst>
          </p:cNvPr>
          <p:cNvSpPr txBox="1"/>
          <p:nvPr/>
        </p:nvSpPr>
        <p:spPr>
          <a:xfrm>
            <a:off x="572493" y="2071316"/>
            <a:ext cx="6713552" cy="4119172"/>
          </a:xfrm>
          <a:prstGeom prst="rect">
            <a:avLst/>
          </a:prstGeom>
        </p:spPr>
        <p:txBody>
          <a:bodyPr vert="horz" lIns="91440" tIns="45720" rIns="91440" bIns="45720" rtlCol="0" anchor="t">
            <a:noAutofit/>
          </a:bodyPr>
          <a:lstStyle/>
          <a:p>
            <a:pPr indent="-228600">
              <a:lnSpc>
                <a:spcPct val="110000"/>
              </a:lnSpc>
              <a:spcAft>
                <a:spcPts val="600"/>
              </a:spcAft>
              <a:buFont typeface="Arial" panose="020B0604020202020204" pitchFamily="34" charset="0"/>
              <a:buChar char="•"/>
            </a:pPr>
            <a:r>
              <a:rPr lang="en-US" sz="3200" dirty="0">
                <a:solidFill>
                  <a:schemeClr val="accent3"/>
                </a:solidFill>
              </a:rPr>
              <a:t>Using photovoltaic panels will generate an electric current. The kWh is currently sold for between 8 &amp; 18 cents per kilowatt hour. To fit a home currently costs about $11,000 to $27,000 after tax credit (6-12 Kilowatts). 7 to 12 years to recover costs</a:t>
            </a:r>
          </a:p>
        </p:txBody>
      </p:sp>
      <p:pic>
        <p:nvPicPr>
          <p:cNvPr id="6" name="Picture 5" descr="Rows of solar panels">
            <a:extLst>
              <a:ext uri="{FF2B5EF4-FFF2-40B4-BE49-F238E27FC236}">
                <a16:creationId xmlns:a16="http://schemas.microsoft.com/office/drawing/2014/main" id="{3D6DF927-F7D4-3BFC-5CFF-C12D262F2A34}"/>
              </a:ext>
            </a:extLst>
          </p:cNvPr>
          <p:cNvPicPr>
            <a:picLocks noChangeAspect="1"/>
          </p:cNvPicPr>
          <p:nvPr/>
        </p:nvPicPr>
        <p:blipFill rotWithShape="1">
          <a:blip r:embed="rId2"/>
          <a:srcRect l="11930" r="24092" b="-3"/>
          <a:stretch/>
        </p:blipFill>
        <p:spPr>
          <a:xfrm>
            <a:off x="7675658" y="2093976"/>
            <a:ext cx="3941064" cy="4096512"/>
          </a:xfrm>
          <a:prstGeom prst="rect">
            <a:avLst/>
          </a:prstGeom>
        </p:spPr>
      </p:pic>
    </p:spTree>
    <p:extLst>
      <p:ext uri="{BB962C8B-B14F-4D97-AF65-F5344CB8AC3E}">
        <p14:creationId xmlns:p14="http://schemas.microsoft.com/office/powerpoint/2010/main" val="3473785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7" name="Picture 1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8" name="Picture 1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9" name="Oval 1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0" name="Picture 1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1" name="Picture 1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2" name="Rectangle 2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3" name="Picture 6" descr="Sea of buildings at twilight">
            <a:extLst>
              <a:ext uri="{FF2B5EF4-FFF2-40B4-BE49-F238E27FC236}">
                <a16:creationId xmlns:a16="http://schemas.microsoft.com/office/drawing/2014/main" id="{60126A9B-3DC2-92A6-7435-EE0381FBEC85}"/>
              </a:ext>
            </a:extLst>
          </p:cNvPr>
          <p:cNvPicPr>
            <a:picLocks noChangeAspect="1"/>
          </p:cNvPicPr>
          <p:nvPr/>
        </p:nvPicPr>
        <p:blipFill rotWithShape="1">
          <a:blip r:embed="rId7"/>
          <a:srcRect l="13889" r="26792" b="-1"/>
          <a:stretch/>
        </p:blipFill>
        <p:spPr>
          <a:xfrm>
            <a:off x="-2" y="10"/>
            <a:ext cx="6094407" cy="6857990"/>
          </a:xfrm>
          <a:prstGeom prst="rect">
            <a:avLst/>
          </a:prstGeom>
        </p:spPr>
      </p:pic>
      <p:sp>
        <p:nvSpPr>
          <p:cNvPr id="5" name="TextBox 4">
            <a:extLst>
              <a:ext uri="{FF2B5EF4-FFF2-40B4-BE49-F238E27FC236}">
                <a16:creationId xmlns:a16="http://schemas.microsoft.com/office/drawing/2014/main" id="{0C09185D-3E16-51D4-41ED-AD37E109A186}"/>
              </a:ext>
            </a:extLst>
          </p:cNvPr>
          <p:cNvSpPr txBox="1"/>
          <p:nvPr/>
        </p:nvSpPr>
        <p:spPr>
          <a:xfrm>
            <a:off x="6742108" y="2438400"/>
            <a:ext cx="3307744" cy="380999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2 ways of installing a microgrid. First, as an island, (not connected to the main grid). Secondly, connected to the grid. </a:t>
            </a:r>
          </a:p>
        </p:txBody>
      </p:sp>
    </p:spTree>
    <p:extLst>
      <p:ext uri="{BB962C8B-B14F-4D97-AF65-F5344CB8AC3E}">
        <p14:creationId xmlns:p14="http://schemas.microsoft.com/office/powerpoint/2010/main" val="854721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81F6C04-1895-585B-05C0-9BD319E07B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72" y="886539"/>
            <a:ext cx="11192718" cy="58510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1E27C2-7460-F352-C9DC-D1220509D9D9}"/>
              </a:ext>
            </a:extLst>
          </p:cNvPr>
          <p:cNvSpPr txBox="1"/>
          <p:nvPr/>
        </p:nvSpPr>
        <p:spPr>
          <a:xfrm flipH="1">
            <a:off x="9441707" y="254583"/>
            <a:ext cx="1679945" cy="369332"/>
          </a:xfrm>
          <a:prstGeom prst="rect">
            <a:avLst/>
          </a:prstGeom>
          <a:noFill/>
        </p:spPr>
        <p:txBody>
          <a:bodyPr wrap="square" rtlCol="0">
            <a:spAutoFit/>
          </a:bodyPr>
          <a:lstStyle/>
          <a:p>
            <a:r>
              <a:rPr lang="en-US" dirty="0"/>
              <a:t>Taken from energy.gov</a:t>
            </a:r>
          </a:p>
        </p:txBody>
      </p:sp>
    </p:spTree>
    <p:extLst>
      <p:ext uri="{BB962C8B-B14F-4D97-AF65-F5344CB8AC3E}">
        <p14:creationId xmlns:p14="http://schemas.microsoft.com/office/powerpoint/2010/main" val="1691325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Close up of a solar panel">
            <a:extLst>
              <a:ext uri="{FF2B5EF4-FFF2-40B4-BE49-F238E27FC236}">
                <a16:creationId xmlns:a16="http://schemas.microsoft.com/office/drawing/2014/main" id="{2D06458F-FDF1-830F-7BC4-A76DD27BE262}"/>
              </a:ext>
            </a:extLst>
          </p:cNvPr>
          <p:cNvPicPr>
            <a:picLocks noChangeAspect="1"/>
          </p:cNvPicPr>
          <p:nvPr/>
        </p:nvPicPr>
        <p:blipFill rotWithShape="1">
          <a:blip r:embed="rId7"/>
          <a:srcRect l="28847" r="26043" b="-1"/>
          <a:stretch/>
        </p:blipFill>
        <p:spPr>
          <a:xfrm>
            <a:off x="-1" y="10"/>
            <a:ext cx="4634680" cy="6857990"/>
          </a:xfrm>
          <a:prstGeom prst="rect">
            <a:avLst/>
          </a:prstGeom>
        </p:spPr>
      </p:pic>
      <p:sp>
        <p:nvSpPr>
          <p:cNvPr id="2" name="TextBox 1">
            <a:extLst>
              <a:ext uri="{FF2B5EF4-FFF2-40B4-BE49-F238E27FC236}">
                <a16:creationId xmlns:a16="http://schemas.microsoft.com/office/drawing/2014/main" id="{DE476DFC-C43D-19BD-3E7A-9C7EEF75A112}"/>
              </a:ext>
            </a:extLst>
          </p:cNvPr>
          <p:cNvSpPr txBox="1"/>
          <p:nvPr/>
        </p:nvSpPr>
        <p:spPr>
          <a:xfrm>
            <a:off x="5282381" y="2438400"/>
            <a:ext cx="4767471" cy="380999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In island mode there is the problem of storage of electricity. Batteries are costly &amp; bulky. However an electric car can be used as a storage device. Excess generation can be stored in other ways. Hence an island (disconnected) microgrid can be self sufficient if excess capacity is stored in a battery. So when the sun doesn’t shine (or the wind blow) then stored electricity can be accessed.</a:t>
            </a:r>
          </a:p>
        </p:txBody>
      </p:sp>
    </p:spTree>
    <p:extLst>
      <p:ext uri="{BB962C8B-B14F-4D97-AF65-F5344CB8AC3E}">
        <p14:creationId xmlns:p14="http://schemas.microsoft.com/office/powerpoint/2010/main" val="308184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descr="A white electrical box with wires">
            <a:extLst>
              <a:ext uri="{FF2B5EF4-FFF2-40B4-BE49-F238E27FC236}">
                <a16:creationId xmlns:a16="http://schemas.microsoft.com/office/drawing/2014/main" id="{7335E594-4D23-4E6C-B38A-EAC9BFA11BB9}"/>
              </a:ext>
            </a:extLst>
          </p:cNvPr>
          <p:cNvPicPr>
            <a:picLocks noChangeAspect="1"/>
          </p:cNvPicPr>
          <p:nvPr/>
        </p:nvPicPr>
        <p:blipFill rotWithShape="1">
          <a:blip r:embed="rId7"/>
          <a:srcRect l="14105" r="35209"/>
          <a:stretch/>
        </p:blipFill>
        <p:spPr>
          <a:xfrm>
            <a:off x="-1" y="10"/>
            <a:ext cx="4634680" cy="6857990"/>
          </a:xfrm>
          <a:prstGeom prst="rect">
            <a:avLst/>
          </a:prstGeom>
        </p:spPr>
      </p:pic>
      <p:sp>
        <p:nvSpPr>
          <p:cNvPr id="2" name="TextBox 1">
            <a:extLst>
              <a:ext uri="{FF2B5EF4-FFF2-40B4-BE49-F238E27FC236}">
                <a16:creationId xmlns:a16="http://schemas.microsoft.com/office/drawing/2014/main" id="{17B18CBE-25AF-020F-A9AD-C2DF1B096BB8}"/>
              </a:ext>
            </a:extLst>
          </p:cNvPr>
          <p:cNvSpPr txBox="1"/>
          <p:nvPr/>
        </p:nvSpPr>
        <p:spPr>
          <a:xfrm>
            <a:off x="5282381" y="2438400"/>
            <a:ext cx="6146031" cy="380999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a:latin typeface="+mj-lt"/>
                <a:ea typeface="+mj-ea"/>
                <a:cs typeface="+mj-cs"/>
              </a:rPr>
              <a:t>However if the microgrid has a connection to the regional grid, then surplus electricity can be downloaded to receive a credit. When there is insufficient energy in the microgrid then more electricity can be accessed by tapping into the regional grid.</a:t>
            </a:r>
          </a:p>
        </p:txBody>
      </p:sp>
    </p:spTree>
    <p:extLst>
      <p:ext uri="{BB962C8B-B14F-4D97-AF65-F5344CB8AC3E}">
        <p14:creationId xmlns:p14="http://schemas.microsoft.com/office/powerpoint/2010/main" val="3635921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TextBox 2">
            <a:extLst>
              <a:ext uri="{FF2B5EF4-FFF2-40B4-BE49-F238E27FC236}">
                <a16:creationId xmlns:a16="http://schemas.microsoft.com/office/drawing/2014/main" id="{B43DAD51-B19E-2F3F-52A2-E55728B607D9}"/>
              </a:ext>
            </a:extLst>
          </p:cNvPr>
          <p:cNvSpPr txBox="1"/>
          <p:nvPr/>
        </p:nvSpPr>
        <p:spPr>
          <a:xfrm>
            <a:off x="5101999" y="690880"/>
            <a:ext cx="4947854" cy="5557519"/>
          </a:xfrm>
          <a:prstGeom prst="rect">
            <a:avLst/>
          </a:prstGeom>
        </p:spPr>
        <p:txBody>
          <a:bodyPr vert="horz" lIns="91440" tIns="45720" rIns="91440" bIns="45720" rtlCol="0" anchor="ctr">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The input of energy to the regional grid can secure credits denominated in kWh. Conversely  accessing electricity from the main grid yields debits. I believe that the credits effectively act as money, perhaps by using a credit card system.</a:t>
            </a:r>
          </a:p>
        </p:txBody>
      </p:sp>
    </p:spTree>
    <p:extLst>
      <p:ext uri="{BB962C8B-B14F-4D97-AF65-F5344CB8AC3E}">
        <p14:creationId xmlns:p14="http://schemas.microsoft.com/office/powerpoint/2010/main" val="3921551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Graphic 6" descr="Battery Charging">
            <a:extLst>
              <a:ext uri="{FF2B5EF4-FFF2-40B4-BE49-F238E27FC236}">
                <a16:creationId xmlns:a16="http://schemas.microsoft.com/office/drawing/2014/main" id="{5466C189-0F49-A58F-BD2C-9D5C73676D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6914" y="1339536"/>
            <a:ext cx="4261089" cy="4261089"/>
          </a:xfrm>
          <a:prstGeom prst="rect">
            <a:avLst/>
          </a:prstGeom>
          <a:effectLst>
            <a:outerShdw blurRad="50800" dist="38100" dir="5400000" algn="t" rotWithShape="0">
              <a:prstClr val="black">
                <a:alpha val="43000"/>
              </a:prstClr>
            </a:outerShdw>
          </a:effectLst>
        </p:spPr>
      </p:pic>
      <p:sp>
        <p:nvSpPr>
          <p:cNvPr id="3" name="TextBox 2">
            <a:extLst>
              <a:ext uri="{FF2B5EF4-FFF2-40B4-BE49-F238E27FC236}">
                <a16:creationId xmlns:a16="http://schemas.microsoft.com/office/drawing/2014/main" id="{F0294F6A-F077-BEB3-843A-CF638FF750AC}"/>
              </a:ext>
            </a:extLst>
          </p:cNvPr>
          <p:cNvSpPr txBox="1"/>
          <p:nvPr/>
        </p:nvSpPr>
        <p:spPr>
          <a:xfrm>
            <a:off x="5224005" y="2337683"/>
            <a:ext cx="4985470" cy="3910716"/>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If the microgrid is fully independent of the regional grid, then surplus energy can be stored in other ways than batteries, e.g molten salt, hot sand, electrolytic hydrogen etc. These methods only store energy, they do not add to it. However if the surplus energy is used in the gasification of waste, the gas, now containing much more energy than originally input, can be stored in cylinders, and later combusted at times of low electrical input.</a:t>
            </a:r>
          </a:p>
          <a:p>
            <a:pPr>
              <a:spcBef>
                <a:spcPts val="1000"/>
              </a:spcBef>
              <a:buClr>
                <a:schemeClr val="bg2">
                  <a:lumMod val="40000"/>
                  <a:lumOff val="60000"/>
                </a:schemeClr>
              </a:buClr>
              <a:buSzPct val="80000"/>
              <a:buFont typeface="Wingdings 3" charset="2"/>
              <a:buChar char=""/>
            </a:pPr>
            <a:r>
              <a:rPr lang="en-US" dirty="0">
                <a:latin typeface="+mj-lt"/>
                <a:ea typeface="+mj-ea"/>
                <a:cs typeface="+mj-cs"/>
              </a:rPr>
              <a:t> </a:t>
            </a:r>
          </a:p>
        </p:txBody>
      </p:sp>
    </p:spTree>
    <p:extLst>
      <p:ext uri="{BB962C8B-B14F-4D97-AF65-F5344CB8AC3E}">
        <p14:creationId xmlns:p14="http://schemas.microsoft.com/office/powerpoint/2010/main" val="3383448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TextBox 1">
            <a:extLst>
              <a:ext uri="{FF2B5EF4-FFF2-40B4-BE49-F238E27FC236}">
                <a16:creationId xmlns:a16="http://schemas.microsoft.com/office/drawing/2014/main" id="{CDE9156E-EC70-2AB3-AB00-D6FACF4C0CA0}"/>
              </a:ext>
            </a:extLst>
          </p:cNvPr>
          <p:cNvGraphicFramePr/>
          <p:nvPr>
            <p:extLst>
              <p:ext uri="{D42A27DB-BD31-4B8C-83A1-F6EECF244321}">
                <p14:modId xmlns:p14="http://schemas.microsoft.com/office/powerpoint/2010/main" val="2482773129"/>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5921225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Graphic 5" descr="Sustainability">
            <a:extLst>
              <a:ext uri="{FF2B5EF4-FFF2-40B4-BE49-F238E27FC236}">
                <a16:creationId xmlns:a16="http://schemas.microsoft.com/office/drawing/2014/main" id="{F93A7ACA-A1E8-ECC3-0A06-DFF152DB526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6914" y="1339536"/>
            <a:ext cx="4261089" cy="4261089"/>
          </a:xfrm>
          <a:prstGeom prst="rect">
            <a:avLst/>
          </a:prstGeom>
          <a:effectLst>
            <a:outerShdw blurRad="50800" dist="38100" dir="5400000" algn="t" rotWithShape="0">
              <a:prstClr val="black">
                <a:alpha val="43000"/>
              </a:prstClr>
            </a:outerShdw>
          </a:effectLst>
        </p:spPr>
      </p:pic>
      <p:sp>
        <p:nvSpPr>
          <p:cNvPr id="2" name="TextBox 1">
            <a:extLst>
              <a:ext uri="{FF2B5EF4-FFF2-40B4-BE49-F238E27FC236}">
                <a16:creationId xmlns:a16="http://schemas.microsoft.com/office/drawing/2014/main" id="{7D7BE7C1-B966-1764-9FBE-CB598054F92F}"/>
              </a:ext>
            </a:extLst>
          </p:cNvPr>
          <p:cNvSpPr txBox="1"/>
          <p:nvPr/>
        </p:nvSpPr>
        <p:spPr>
          <a:xfrm>
            <a:off x="5224005" y="2337683"/>
            <a:ext cx="4985470" cy="3910716"/>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An integrated, sustainable, system could be built, which uses “wasted” energy from the sun, to create stored energy that could be used at night or during cloudy days.</a:t>
            </a:r>
          </a:p>
        </p:txBody>
      </p:sp>
    </p:spTree>
    <p:extLst>
      <p:ext uri="{BB962C8B-B14F-4D97-AF65-F5344CB8AC3E}">
        <p14:creationId xmlns:p14="http://schemas.microsoft.com/office/powerpoint/2010/main" val="1483489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Graphic 5" descr="Bank">
            <a:extLst>
              <a:ext uri="{FF2B5EF4-FFF2-40B4-BE49-F238E27FC236}">
                <a16:creationId xmlns:a16="http://schemas.microsoft.com/office/drawing/2014/main" id="{45E60A49-045E-CD3D-55A6-29E9080219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6914" y="1339536"/>
            <a:ext cx="4261089" cy="4261089"/>
          </a:xfrm>
          <a:prstGeom prst="rect">
            <a:avLst/>
          </a:prstGeom>
          <a:effectLst>
            <a:outerShdw blurRad="50800" dist="38100" dir="5400000" algn="t" rotWithShape="0">
              <a:prstClr val="black">
                <a:alpha val="43000"/>
              </a:prstClr>
            </a:outerShdw>
          </a:effectLst>
        </p:spPr>
      </p:pic>
      <p:sp>
        <p:nvSpPr>
          <p:cNvPr id="2" name="TextBox 1">
            <a:extLst>
              <a:ext uri="{FF2B5EF4-FFF2-40B4-BE49-F238E27FC236}">
                <a16:creationId xmlns:a16="http://schemas.microsoft.com/office/drawing/2014/main" id="{3AD4B0A5-D971-DB43-C6FC-4AB9237F2494}"/>
              </a:ext>
            </a:extLst>
          </p:cNvPr>
          <p:cNvSpPr txBox="1"/>
          <p:nvPr/>
        </p:nvSpPr>
        <p:spPr>
          <a:xfrm>
            <a:off x="5224005" y="2337683"/>
            <a:ext cx="4985470" cy="3910716"/>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The credits generated, backed by renewable energy, could form the base of a banking system that serves a parallel economy run by alternative energy.</a:t>
            </a:r>
          </a:p>
        </p:txBody>
      </p:sp>
    </p:spTree>
    <p:extLst>
      <p:ext uri="{BB962C8B-B14F-4D97-AF65-F5344CB8AC3E}">
        <p14:creationId xmlns:p14="http://schemas.microsoft.com/office/powerpoint/2010/main" val="2567639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BF8974EA-4C79-EC2C-F9EC-D29F1F8686FA}"/>
              </a:ext>
            </a:extLst>
          </p:cNvPr>
          <p:cNvSpPr txBox="1"/>
          <p:nvPr/>
        </p:nvSpPr>
        <p:spPr>
          <a:xfrm>
            <a:off x="5204109" y="1645920"/>
            <a:ext cx="5919503" cy="4470821"/>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mj-lt"/>
                <a:ea typeface="+mj-ea"/>
                <a:cs typeface="+mj-cs"/>
              </a:rPr>
              <a:t>If the system “works” it could provide small rural towns with a sustainable, carbon neutral, economy. Possible analogies to the 3</a:t>
            </a:r>
            <a:r>
              <a:rPr lang="en-US" baseline="30000" dirty="0">
                <a:latin typeface="+mj-lt"/>
                <a:ea typeface="+mj-ea"/>
                <a:cs typeface="+mj-cs"/>
              </a:rPr>
              <a:t>rd</a:t>
            </a:r>
            <a:r>
              <a:rPr lang="en-US" dirty="0">
                <a:latin typeface="+mj-lt"/>
                <a:ea typeface="+mj-ea"/>
                <a:cs typeface="+mj-cs"/>
              </a:rPr>
              <a:t> world, refugee camps and a lunar base.</a:t>
            </a:r>
          </a:p>
        </p:txBody>
      </p:sp>
    </p:spTree>
    <p:extLst>
      <p:ext uri="{BB962C8B-B14F-4D97-AF65-F5344CB8AC3E}">
        <p14:creationId xmlns:p14="http://schemas.microsoft.com/office/powerpoint/2010/main" val="194477709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ecosphere">
            <a:extLst>
              <a:ext uri="{FF2B5EF4-FFF2-40B4-BE49-F238E27FC236}">
                <a16:creationId xmlns:a16="http://schemas.microsoft.com/office/drawing/2014/main" id="{5D8A0954-0C56-739F-5010-DF0D0A9A0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2056" y="225056"/>
            <a:ext cx="6209414" cy="61757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5EDCFEE-AA47-8AF5-9023-9D2FCA39B4C2}"/>
              </a:ext>
            </a:extLst>
          </p:cNvPr>
          <p:cNvSpPr txBox="1"/>
          <p:nvPr/>
        </p:nvSpPr>
        <p:spPr>
          <a:xfrm>
            <a:off x="9696893" y="6262577"/>
            <a:ext cx="1180214" cy="369332"/>
          </a:xfrm>
          <a:prstGeom prst="rect">
            <a:avLst/>
          </a:prstGeom>
          <a:noFill/>
        </p:spPr>
        <p:txBody>
          <a:bodyPr wrap="square" rtlCol="0">
            <a:spAutoFit/>
          </a:bodyPr>
          <a:lstStyle/>
          <a:p>
            <a:r>
              <a:rPr lang="en-US" dirty="0"/>
              <a:t>Courtesy of NASA</a:t>
            </a:r>
          </a:p>
        </p:txBody>
      </p:sp>
    </p:spTree>
    <p:extLst>
      <p:ext uri="{BB962C8B-B14F-4D97-AF65-F5344CB8AC3E}">
        <p14:creationId xmlns:p14="http://schemas.microsoft.com/office/powerpoint/2010/main" val="20057740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2915</TotalTime>
  <Words>544</Words>
  <Application>Microsoft Office PowerPoint</Application>
  <PresentationFormat>Widescreen</PresentationFormat>
  <Paragraphs>19</Paragraphs>
  <Slides>13</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Ion</vt:lpstr>
      <vt:lpstr>A microgrid as a banking system based on the kWh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microgrid as a banking system based on the kWh</dc:title>
  <dc:creator>Paul Comet</dc:creator>
  <cp:lastModifiedBy>Paul Comet</cp:lastModifiedBy>
  <cp:revision>1</cp:revision>
  <dcterms:created xsi:type="dcterms:W3CDTF">2023-03-28T00:44:44Z</dcterms:created>
  <dcterms:modified xsi:type="dcterms:W3CDTF">2023-03-30T01:33:34Z</dcterms:modified>
</cp:coreProperties>
</file>