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oca Two Black" pitchFamily="2" charset="77"/>
      <p:regular r:id="rId22"/>
      <p:bold r:id="rId23"/>
    </p:embeddedFont>
    <p:embeddedFont>
      <p:font typeface="Roca Two Black Bold" pitchFamily="2" charset="77"/>
      <p:regular r:id="rId24"/>
      <p:bold r:id="rId25"/>
    </p:embeddedFont>
    <p:embeddedFont>
      <p:font typeface="TT Norms" panose="02000503030000020003" pitchFamily="2" charset="0"/>
      <p:regular r:id="rId26"/>
    </p:embeddedFont>
    <p:embeddedFont>
      <p:font typeface="TT Norms Bold" panose="02000803030000020004" pitchFamily="2" charset="0"/>
      <p:regular r:id="rId27"/>
      <p:bold r:id="rId28"/>
    </p:embeddedFont>
    <p:embeddedFont>
      <p:font typeface="TT Norms Bold Italics" panose="02000803020000090004" pitchFamily="2" charset="0"/>
      <p:regular r:id="rId29"/>
      <p:bold r:id="rId30"/>
      <p:italic r:id="rId31"/>
      <p:boldItalic r:id="rId32"/>
    </p:embeddedFont>
    <p:embeddedFont>
      <p:font typeface="TT Norms Italics" panose="02000503030000090003" pitchFamily="2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94" autoAdjust="0"/>
  </p:normalViewPr>
  <p:slideViewPr>
    <p:cSldViewPr>
      <p:cViewPr varScale="1">
        <p:scale>
          <a:sx n="78" d="100"/>
          <a:sy n="78" d="100"/>
        </p:scale>
        <p:origin x="59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.png"/><Relationship Id="rId3" Type="http://schemas.openxmlformats.org/officeDocument/2006/relationships/image" Target="../media/image12.sv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5.sv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5" Type="http://schemas.openxmlformats.org/officeDocument/2006/relationships/image" Target="../media/image23.sv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sv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svg"/><Relationship Id="rId18" Type="http://schemas.openxmlformats.org/officeDocument/2006/relationships/image" Target="../media/image50.svg"/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12" Type="http://schemas.openxmlformats.org/officeDocument/2006/relationships/image" Target="../media/image44.svg"/><Relationship Id="rId17" Type="http://schemas.openxmlformats.org/officeDocument/2006/relationships/image" Target="../media/image49.svg"/><Relationship Id="rId2" Type="http://schemas.openxmlformats.org/officeDocument/2006/relationships/image" Target="../media/image34.jpeg"/><Relationship Id="rId16" Type="http://schemas.openxmlformats.org/officeDocument/2006/relationships/image" Target="../media/image48.sv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43.svg"/><Relationship Id="rId5" Type="http://schemas.openxmlformats.org/officeDocument/2006/relationships/image" Target="../media/image37.png"/><Relationship Id="rId15" Type="http://schemas.openxmlformats.org/officeDocument/2006/relationships/image" Target="../media/image47.svg"/><Relationship Id="rId10" Type="http://schemas.openxmlformats.org/officeDocument/2006/relationships/image" Target="../media/image42.svg"/><Relationship Id="rId19" Type="http://schemas.openxmlformats.org/officeDocument/2006/relationships/image" Target="../media/image51.svg"/><Relationship Id="rId4" Type="http://schemas.openxmlformats.org/officeDocument/2006/relationships/image" Target="../media/image36.svg"/><Relationship Id="rId9" Type="http://schemas.openxmlformats.org/officeDocument/2006/relationships/image" Target="../media/image41.svg"/><Relationship Id="rId14" Type="http://schemas.openxmlformats.org/officeDocument/2006/relationships/image" Target="../media/image4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jpe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12" Type="http://schemas.openxmlformats.org/officeDocument/2006/relationships/image" Target="../media/image63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jpeg"/><Relationship Id="rId5" Type="http://schemas.openxmlformats.org/officeDocument/2006/relationships/image" Target="../media/image56.svg"/><Relationship Id="rId10" Type="http://schemas.openxmlformats.org/officeDocument/2006/relationships/image" Target="../media/image61.svg"/><Relationship Id="rId4" Type="http://schemas.openxmlformats.org/officeDocument/2006/relationships/image" Target="../media/image55.png"/><Relationship Id="rId9" Type="http://schemas.openxmlformats.org/officeDocument/2006/relationships/image" Target="../media/image60.sv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63503" y="666045"/>
            <a:ext cx="18414997" cy="968445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230089" y="1970865"/>
            <a:ext cx="11827802" cy="472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6"/>
              </a:lnSpc>
            </a:pPr>
            <a:r>
              <a:rPr lang="en-US" sz="10130">
                <a:solidFill>
                  <a:srgbClr val="00492C"/>
                </a:solidFill>
                <a:latin typeface="Roca Two Black"/>
              </a:rPr>
              <a:t>Intersectional Environmentalism &amp; Climate Justice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34567" y="8045739"/>
            <a:ext cx="4418848" cy="624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303030"/>
                </a:solidFill>
                <a:latin typeface="TT Norms"/>
              </a:rPr>
              <a:t>Texas A&amp;M University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4501" y="7000570"/>
            <a:ext cx="5830767" cy="721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492C"/>
                </a:solidFill>
                <a:latin typeface="Roca Two Black Bold"/>
              </a:rPr>
              <a:t>Jessica R. Murfree, PhD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96499" y="7000570"/>
            <a:ext cx="6167028" cy="679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492C"/>
                </a:solidFill>
                <a:latin typeface="Roca Two Black Bold"/>
              </a:rPr>
              <a:t>Benika C. Dixon, DrPH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080516" y="-63503"/>
            <a:ext cx="9270987" cy="104139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775612" y="841686"/>
            <a:ext cx="5908331" cy="1368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>
                <a:solidFill>
                  <a:srgbClr val="00492C"/>
                </a:solidFill>
                <a:latin typeface="Roca Two Black"/>
              </a:rPr>
              <a:t>Challenges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03489" y="3839680"/>
            <a:ext cx="5549865" cy="1245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3"/>
              </a:lnSpc>
            </a:pPr>
            <a:r>
              <a:rPr lang="en-US" sz="3999">
                <a:solidFill>
                  <a:srgbClr val="00492C"/>
                </a:solidFill>
                <a:latin typeface="Roca Two Black"/>
              </a:rPr>
              <a:t>First addressing DEI in sport organizations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83564" y="3839680"/>
            <a:ext cx="6819738" cy="1245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3"/>
              </a:lnSpc>
            </a:pPr>
            <a:r>
              <a:rPr lang="en-US" sz="3999">
                <a:solidFill>
                  <a:srgbClr val="00492C"/>
                </a:solidFill>
                <a:latin typeface="Roca Two Black"/>
              </a:rPr>
              <a:t>Then applying justice-based issues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1383" y="5136451"/>
            <a:ext cx="6794002" cy="235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303030"/>
                </a:solidFill>
                <a:latin typeface="TT Norms"/>
              </a:rPr>
              <a:t>Requires understanding the gaps in the composition and mission of the organization and its community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20396" y="5136451"/>
            <a:ext cx="5545846" cy="235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303030"/>
                </a:solidFill>
                <a:latin typeface="TT Norms"/>
              </a:rPr>
              <a:t>Climate and environmental injustices compound for </a:t>
            </a:r>
            <a:r>
              <a:rPr lang="en-US" sz="3600">
                <a:solidFill>
                  <a:srgbClr val="00492C"/>
                </a:solidFill>
                <a:latin typeface="TT Norms Bold Italics"/>
              </a:rPr>
              <a:t>historically marginalized </a:t>
            </a:r>
            <a:r>
              <a:rPr lang="en-US" sz="3600">
                <a:solidFill>
                  <a:srgbClr val="303030"/>
                </a:solidFill>
                <a:latin typeface="TT Norms"/>
              </a:rPr>
              <a:t>communities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4641818" cy="4957334"/>
            <a:chOff x="0" y="0"/>
            <a:chExt cx="6189091" cy="6609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9091" cy="6609842"/>
            </a:xfrm>
            <a:custGeom>
              <a:avLst/>
              <a:gdLst/>
              <a:ahLst/>
              <a:cxnLst/>
              <a:rect l="l" t="t" r="r" b="b"/>
              <a:pathLst>
                <a:path w="6189091" h="6609842">
                  <a:moveTo>
                    <a:pt x="0" y="0"/>
                  </a:moveTo>
                  <a:lnTo>
                    <a:pt x="0" y="6609842"/>
                  </a:lnTo>
                  <a:lnTo>
                    <a:pt x="5459349" y="6609842"/>
                  </a:lnTo>
                  <a:cubicBezTo>
                    <a:pt x="5862066" y="6609842"/>
                    <a:pt x="6188837" y="6283198"/>
                    <a:pt x="6189091" y="5880608"/>
                  </a:cubicBezTo>
                  <a:lnTo>
                    <a:pt x="6189091" y="5880608"/>
                  </a:lnTo>
                  <a:lnTo>
                    <a:pt x="6189091" y="41783"/>
                  </a:lnTo>
                  <a:lnTo>
                    <a:pt x="6189091" y="41783"/>
                  </a:lnTo>
                  <a:cubicBezTo>
                    <a:pt x="6189091" y="27686"/>
                    <a:pt x="6188710" y="13843"/>
                    <a:pt x="6187948" y="0"/>
                  </a:cubicBezTo>
                  <a:close/>
                </a:path>
              </a:pathLst>
            </a:custGeom>
            <a:blipFill>
              <a:blip r:embed="rId2"/>
              <a:stretch>
                <a:fillRect l="-17904" t="-37948" b="-27650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5329666"/>
            <a:ext cx="4641818" cy="4957334"/>
            <a:chOff x="0" y="0"/>
            <a:chExt cx="6189091" cy="66097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9091" cy="6609715"/>
            </a:xfrm>
            <a:custGeom>
              <a:avLst/>
              <a:gdLst/>
              <a:ahLst/>
              <a:cxnLst/>
              <a:rect l="l" t="t" r="r" b="b"/>
              <a:pathLst>
                <a:path w="6189091" h="6609715">
                  <a:moveTo>
                    <a:pt x="0" y="0"/>
                  </a:moveTo>
                  <a:lnTo>
                    <a:pt x="0" y="6609715"/>
                  </a:lnTo>
                  <a:lnTo>
                    <a:pt x="6187948" y="6609715"/>
                  </a:lnTo>
                  <a:cubicBezTo>
                    <a:pt x="6188710" y="6595745"/>
                    <a:pt x="6189091" y="6581648"/>
                    <a:pt x="6189091" y="6567424"/>
                  </a:cubicBezTo>
                  <a:lnTo>
                    <a:pt x="6189091" y="729742"/>
                  </a:lnTo>
                  <a:cubicBezTo>
                    <a:pt x="6189091" y="326898"/>
                    <a:pt x="5862193" y="0"/>
                    <a:pt x="5459349" y="0"/>
                  </a:cubicBezTo>
                  <a:close/>
                </a:path>
              </a:pathLst>
            </a:custGeom>
            <a:blipFill>
              <a:blip r:embed="rId3"/>
              <a:stretch>
                <a:fillRect l="-82031" r="-43166" b="-10401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257705" y="1095042"/>
            <a:ext cx="5397951" cy="8096926"/>
            <a:chOff x="0" y="0"/>
            <a:chExt cx="7197268" cy="10795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197217" cy="10795889"/>
            </a:xfrm>
            <a:custGeom>
              <a:avLst/>
              <a:gdLst/>
              <a:ahLst/>
              <a:cxnLst/>
              <a:rect l="l" t="t" r="r" b="b"/>
              <a:pathLst>
                <a:path w="7197217" h="10795889">
                  <a:moveTo>
                    <a:pt x="546989" y="0"/>
                  </a:moveTo>
                  <a:cubicBezTo>
                    <a:pt x="244729" y="0"/>
                    <a:pt x="0" y="244729"/>
                    <a:pt x="0" y="546989"/>
                  </a:cubicBezTo>
                  <a:lnTo>
                    <a:pt x="0" y="10248900"/>
                  </a:lnTo>
                  <a:cubicBezTo>
                    <a:pt x="0" y="10550906"/>
                    <a:pt x="245745" y="10795508"/>
                    <a:pt x="546227" y="10795889"/>
                  </a:cubicBezTo>
                  <a:lnTo>
                    <a:pt x="6650990" y="10795889"/>
                  </a:lnTo>
                  <a:cubicBezTo>
                    <a:pt x="6952869" y="10795508"/>
                    <a:pt x="7197217" y="10550906"/>
                    <a:pt x="7197217" y="10248900"/>
                  </a:cubicBezTo>
                  <a:lnTo>
                    <a:pt x="7197217" y="546989"/>
                  </a:lnTo>
                  <a:cubicBezTo>
                    <a:pt x="7197217" y="246126"/>
                    <a:pt x="6952615" y="0"/>
                    <a:pt x="6650228" y="0"/>
                  </a:cubicBezTo>
                  <a:close/>
                </a:path>
              </a:pathLst>
            </a:custGeom>
            <a:blipFill>
              <a:blip r:embed="rId4"/>
              <a:stretch>
                <a:fillRect l="-62500" r="-6250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267030" y="3639693"/>
            <a:ext cx="2887370" cy="982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dirty="0">
                <a:solidFill>
                  <a:srgbClr val="00492C"/>
                </a:solidFill>
                <a:latin typeface="Roca Two Black"/>
              </a:rPr>
              <a:t>Activity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56358" y="4719428"/>
            <a:ext cx="5465836" cy="1253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Using your paper, create and fold a paper airplane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63503" y="-63503"/>
            <a:ext cx="18414997" cy="104139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00720" y="1565234"/>
            <a:ext cx="2500894" cy="117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FFFFEF"/>
                </a:solidFill>
                <a:latin typeface="TT Norms Bold"/>
              </a:rPr>
              <a:t>Greater Community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02345" y="6479715"/>
            <a:ext cx="2697490" cy="176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Front</a:t>
            </a:r>
          </a:p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Office, Staff, Athletes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348618" y="3564512"/>
            <a:ext cx="3204982" cy="176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1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Ticket Holders, Consumers, Subscribers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8518" y="1322880"/>
            <a:ext cx="6169562" cy="2509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599"/>
              </a:lnSpc>
            </a:pPr>
            <a:r>
              <a:rPr lang="en-US" sz="7999">
                <a:solidFill>
                  <a:srgbClr val="00492C"/>
                </a:solidFill>
                <a:latin typeface="Roca Two Black"/>
              </a:rPr>
              <a:t>How diverse is your org.?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8518" y="3765642"/>
            <a:ext cx="7118316" cy="3804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492C"/>
                </a:solidFill>
                <a:latin typeface="TT Norms Bold"/>
              </a:rPr>
              <a:t>Who is your community?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"/>
              </a:rPr>
              <a:t>Ethnicity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"/>
              </a:rPr>
              <a:t>Socio-economic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"/>
              </a:rPr>
              <a:t>Capabilities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"/>
              </a:rPr>
              <a:t>Gender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"/>
              </a:rPr>
              <a:t>Physical and Mental Health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3314" y="5538472"/>
            <a:ext cx="4954272" cy="408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0"/>
              </a:lnSpc>
              <a:spcBef>
                <a:spcPct val="0"/>
              </a:spcBef>
            </a:pPr>
            <a:r>
              <a:rPr lang="en-US" sz="4200">
                <a:solidFill>
                  <a:srgbClr val="303030"/>
                </a:solidFill>
                <a:latin typeface="Roca Two Black"/>
              </a:rPr>
              <a:t>Is your organisation reflective of your community? Is your fan base reflective of the global majority?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66864" y="5538472"/>
            <a:ext cx="4954272" cy="3501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0"/>
              </a:lnSpc>
              <a:spcBef>
                <a:spcPct val="0"/>
              </a:spcBef>
            </a:pPr>
            <a:r>
              <a:rPr lang="en-US" sz="4200">
                <a:solidFill>
                  <a:srgbClr val="303030"/>
                </a:solidFill>
                <a:latin typeface="Roca Two Black"/>
              </a:rPr>
              <a:t>Does your work impact your community and what are the environmental impacts on them?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210414" y="5538472"/>
            <a:ext cx="4954272" cy="292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0"/>
              </a:lnSpc>
              <a:spcBef>
                <a:spcPct val="0"/>
              </a:spcBef>
            </a:pPr>
            <a:r>
              <a:rPr lang="en-US" sz="4200">
                <a:solidFill>
                  <a:srgbClr val="303030"/>
                </a:solidFill>
                <a:latin typeface="Roca Two Black"/>
              </a:rPr>
              <a:t>Is your community directly affected currently or will they be affected in the near future?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94255" y="3571238"/>
            <a:ext cx="1239263" cy="1239263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92C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2979805" y="3615812"/>
            <a:ext cx="1239263" cy="11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EF"/>
                </a:solidFill>
                <a:latin typeface="Roca Two Black"/>
              </a:rPr>
              <a:t>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24368" y="3571238"/>
            <a:ext cx="1239263" cy="123926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92C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8524368" y="3615812"/>
            <a:ext cx="1239263" cy="11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EF"/>
                </a:solidFill>
                <a:latin typeface="Roca Two Black"/>
              </a:rPr>
              <a:t>2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067918" y="3571238"/>
            <a:ext cx="1239263" cy="1239263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92C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4067918" y="3615812"/>
            <a:ext cx="1239263" cy="11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EF"/>
                </a:solidFill>
                <a:latin typeface="Roca Two Black"/>
              </a:rPr>
              <a:t>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28700"/>
            <a:ext cx="12669401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599"/>
              </a:lnSpc>
            </a:pPr>
            <a:r>
              <a:rPr lang="en-US" sz="7999">
                <a:solidFill>
                  <a:srgbClr val="00492C"/>
                </a:solidFill>
                <a:latin typeface="Roca Two Black"/>
              </a:rPr>
              <a:t>How diverse is your org.?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46076" y="630317"/>
            <a:ext cx="3343208" cy="3305175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25167" y="634546"/>
            <a:ext cx="3373946" cy="3373946"/>
            <a:chOff x="0" y="0"/>
            <a:chExt cx="4498594" cy="44985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8594" cy="4498594"/>
            </a:xfrm>
            <a:custGeom>
              <a:avLst/>
              <a:gdLst/>
              <a:ahLst/>
              <a:cxnLst/>
              <a:rect l="l" t="t" r="r" b="b"/>
              <a:pathLst>
                <a:path w="4498594" h="4498594">
                  <a:moveTo>
                    <a:pt x="449834" y="0"/>
                  </a:moveTo>
                  <a:cubicBezTo>
                    <a:pt x="201549" y="0"/>
                    <a:pt x="0" y="201549"/>
                    <a:pt x="0" y="449834"/>
                  </a:cubicBezTo>
                  <a:lnTo>
                    <a:pt x="0" y="4048760"/>
                  </a:lnTo>
                  <a:cubicBezTo>
                    <a:pt x="0" y="4297045"/>
                    <a:pt x="201549" y="4498594"/>
                    <a:pt x="449834" y="4498594"/>
                  </a:cubicBezTo>
                  <a:lnTo>
                    <a:pt x="4048760" y="4498594"/>
                  </a:lnTo>
                  <a:cubicBezTo>
                    <a:pt x="4297045" y="4498594"/>
                    <a:pt x="4498594" y="4297045"/>
                    <a:pt x="4498594" y="4048760"/>
                  </a:cubicBezTo>
                  <a:lnTo>
                    <a:pt x="4498594" y="449834"/>
                  </a:lnTo>
                  <a:cubicBezTo>
                    <a:pt x="4498594" y="201549"/>
                    <a:pt x="4297045" y="0"/>
                    <a:pt x="4048760" y="0"/>
                  </a:cubicBezTo>
                  <a:close/>
                </a:path>
              </a:pathLst>
            </a:custGeom>
            <a:blipFill>
              <a:blip r:embed="rId4"/>
              <a:stretch>
                <a:fillRect t="-4637" b="-20362"/>
              </a:stretch>
            </a:blip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068651" y="634546"/>
            <a:ext cx="3162691" cy="4744031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588082" y="634546"/>
            <a:ext cx="3162691" cy="4744031"/>
            <a:chOff x="0" y="0"/>
            <a:chExt cx="4216921" cy="63253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7035" cy="6325489"/>
            </a:xfrm>
            <a:custGeom>
              <a:avLst/>
              <a:gdLst/>
              <a:ahLst/>
              <a:cxnLst/>
              <a:rect l="l" t="t" r="r" b="b"/>
              <a:pathLst>
                <a:path w="4217035" h="6325489">
                  <a:moveTo>
                    <a:pt x="320548" y="0"/>
                  </a:moveTo>
                  <a:cubicBezTo>
                    <a:pt x="143383" y="0"/>
                    <a:pt x="0" y="143383"/>
                    <a:pt x="0" y="320548"/>
                  </a:cubicBezTo>
                  <a:lnTo>
                    <a:pt x="0" y="6004941"/>
                  </a:lnTo>
                  <a:cubicBezTo>
                    <a:pt x="0" y="6182106"/>
                    <a:pt x="144272" y="6325489"/>
                    <a:pt x="320548" y="6325489"/>
                  </a:cubicBezTo>
                  <a:lnTo>
                    <a:pt x="3896487" y="6325489"/>
                  </a:lnTo>
                  <a:cubicBezTo>
                    <a:pt x="4073652" y="6325489"/>
                    <a:pt x="4217035" y="6182106"/>
                    <a:pt x="4217035" y="6004941"/>
                  </a:cubicBezTo>
                  <a:lnTo>
                    <a:pt x="4217035" y="320548"/>
                  </a:lnTo>
                  <a:cubicBezTo>
                    <a:pt x="4216908" y="144272"/>
                    <a:pt x="4073525" y="0"/>
                    <a:pt x="3896487" y="0"/>
                  </a:cubicBezTo>
                  <a:close/>
                </a:path>
              </a:pathLst>
            </a:custGeom>
            <a:blipFill>
              <a:blip r:embed="rId7"/>
              <a:stretch>
                <a:fillRect l="-30" r="-30"/>
              </a:stretch>
            </a:blip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25167" y="4228033"/>
            <a:ext cx="3373946" cy="506092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046038" y="4228033"/>
            <a:ext cx="3373955" cy="3373946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4772418" y="630317"/>
            <a:ext cx="3162691" cy="4744031"/>
            <a:chOff x="0" y="0"/>
            <a:chExt cx="4216921" cy="63253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17035" cy="6325489"/>
            </a:xfrm>
            <a:custGeom>
              <a:avLst/>
              <a:gdLst/>
              <a:ahLst/>
              <a:cxnLst/>
              <a:rect l="l" t="t" r="r" b="b"/>
              <a:pathLst>
                <a:path w="4217035" h="6325489">
                  <a:moveTo>
                    <a:pt x="319913" y="0"/>
                  </a:moveTo>
                  <a:cubicBezTo>
                    <a:pt x="143002" y="254"/>
                    <a:pt x="0" y="143510"/>
                    <a:pt x="0" y="320548"/>
                  </a:cubicBezTo>
                  <a:lnTo>
                    <a:pt x="0" y="6004941"/>
                  </a:lnTo>
                  <a:cubicBezTo>
                    <a:pt x="0" y="6182106"/>
                    <a:pt x="144272" y="6325489"/>
                    <a:pt x="320548" y="6325489"/>
                  </a:cubicBezTo>
                  <a:lnTo>
                    <a:pt x="3896487" y="6325489"/>
                  </a:lnTo>
                  <a:cubicBezTo>
                    <a:pt x="4073652" y="6325489"/>
                    <a:pt x="4217035" y="6182106"/>
                    <a:pt x="4217035" y="6004941"/>
                  </a:cubicBezTo>
                  <a:lnTo>
                    <a:pt x="4217035" y="320548"/>
                  </a:lnTo>
                  <a:cubicBezTo>
                    <a:pt x="4216908" y="144399"/>
                    <a:pt x="4073906" y="254"/>
                    <a:pt x="3896995" y="0"/>
                  </a:cubicBez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6562958" flipV="1">
            <a:off x="13506226" y="7302109"/>
            <a:ext cx="2532384" cy="1143895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10593473" y="8554258"/>
            <a:ext cx="4248412" cy="885303"/>
          </a:xfrm>
          <a:custGeom>
            <a:avLst/>
            <a:gdLst/>
            <a:ahLst/>
            <a:cxnLst/>
            <a:rect l="l" t="t" r="r" b="b"/>
            <a:pathLst>
              <a:path w="1118923" h="233166">
                <a:moveTo>
                  <a:pt x="0" y="0"/>
                </a:moveTo>
                <a:lnTo>
                  <a:pt x="1118923" y="0"/>
                </a:lnTo>
                <a:lnTo>
                  <a:pt x="1118923" y="233166"/>
                </a:lnTo>
                <a:lnTo>
                  <a:pt x="0" y="233166"/>
                </a:lnTo>
                <a:close/>
              </a:path>
            </a:pathLst>
          </a:custGeom>
          <a:solidFill>
            <a:srgbClr val="00492C"/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193806" y="4391132"/>
            <a:ext cx="3047747" cy="304774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629760" y="5994082"/>
            <a:ext cx="5585422" cy="265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</a:pPr>
            <a:r>
              <a:rPr lang="en-US" sz="3999" dirty="0">
                <a:solidFill>
                  <a:srgbClr val="303030"/>
                </a:solidFill>
                <a:latin typeface="Roca Two Black"/>
              </a:rPr>
              <a:t>What issues and barriers are sport organizations facing in DEI efforts?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1517A0-CB92-644E-BADA-05537D2D1DF9}"/>
              </a:ext>
            </a:extLst>
          </p:cNvPr>
          <p:cNvSpPr txBox="1"/>
          <p:nvPr/>
        </p:nvSpPr>
        <p:spPr>
          <a:xfrm>
            <a:off x="11036613" y="8717358"/>
            <a:ext cx="336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Read more here!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-1619250"/>
            <a:ext cx="18288000" cy="13525500"/>
            <a:chOff x="0" y="0"/>
            <a:chExt cx="24384000" cy="1803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8034000"/>
            </a:xfrm>
            <a:custGeom>
              <a:avLst/>
              <a:gdLst/>
              <a:ahLst/>
              <a:cxnLst/>
              <a:rect l="l" t="t" r="r" b="b"/>
              <a:pathLst>
                <a:path w="24384000" h="18034000">
                  <a:moveTo>
                    <a:pt x="0" y="0"/>
                  </a:moveTo>
                  <a:lnTo>
                    <a:pt x="24384000" y="0"/>
                  </a:lnTo>
                  <a:lnTo>
                    <a:pt x="24384000" y="18034000"/>
                  </a:lnTo>
                  <a:lnTo>
                    <a:pt x="0" y="1803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446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" y="-1619250"/>
            <a:ext cx="18287971" cy="130873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44145" y="1162993"/>
            <a:ext cx="14599520" cy="5081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7999">
                <a:solidFill>
                  <a:srgbClr val="FFFFEF"/>
                </a:solidFill>
                <a:latin typeface="Roca Two Black"/>
              </a:rPr>
              <a:t>"In far too many ways, Black people were the natural resources exploited for profit, just like fossil fuels are today. Worse still: It never stopped."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91309" y="6098410"/>
            <a:ext cx="7705334" cy="1963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000">
                <a:solidFill>
                  <a:srgbClr val="FFFFEF"/>
                </a:solidFill>
                <a:latin typeface="Roca Two Black"/>
              </a:rPr>
              <a:t> </a:t>
            </a:r>
          </a:p>
          <a:p>
            <a:pPr algn="l">
              <a:lnSpc>
                <a:spcPts val="5850"/>
              </a:lnSpc>
            </a:pPr>
            <a:r>
              <a:rPr lang="en-US" sz="6000">
                <a:solidFill>
                  <a:srgbClr val="FFFFEF"/>
                </a:solidFill>
                <a:latin typeface="Roca Two Black"/>
              </a:rPr>
              <a:t>Mary Annaïse Heglar</a:t>
            </a:r>
          </a:p>
          <a:p>
            <a:pPr algn="ctr">
              <a:lnSpc>
                <a:spcPts val="5101"/>
              </a:lnSpc>
            </a:pPr>
            <a:r>
              <a:rPr lang="en-US" sz="3600">
                <a:solidFill>
                  <a:srgbClr val="FFFFEF"/>
                </a:solidFill>
                <a:latin typeface="Roca Two Black"/>
              </a:rPr>
              <a:t>Columbia Climate School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t="-8851" b="-883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186948" y="1133475"/>
            <a:ext cx="15914105" cy="4962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7999">
                <a:solidFill>
                  <a:srgbClr val="EAEBC4"/>
                </a:solidFill>
                <a:latin typeface="Roca Two Black"/>
              </a:rPr>
              <a:t>“Sport organizations must begin to see climate and our ecosystems as an issue that perpetuates marginalization in disparate communities.”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70200" y="5836623"/>
            <a:ext cx="7547600" cy="1963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000">
                <a:solidFill>
                  <a:srgbClr val="EAEBC4"/>
                </a:solidFill>
                <a:latin typeface="Roca Two Black"/>
              </a:rPr>
              <a:t> </a:t>
            </a:r>
          </a:p>
          <a:p>
            <a:pPr algn="l">
              <a:lnSpc>
                <a:spcPts val="5850"/>
              </a:lnSpc>
            </a:pPr>
            <a:r>
              <a:rPr lang="en-US" sz="6000">
                <a:solidFill>
                  <a:srgbClr val="EAEBC4"/>
                </a:solidFill>
                <a:latin typeface="Roca Two Black"/>
              </a:rPr>
              <a:t>Ajhanai Keaton, PhD</a:t>
            </a:r>
          </a:p>
          <a:p>
            <a:pPr algn="ctr">
              <a:lnSpc>
                <a:spcPts val="5101"/>
              </a:lnSpc>
            </a:pPr>
            <a:r>
              <a:rPr lang="en-US" sz="3600">
                <a:solidFill>
                  <a:srgbClr val="EAEBC4"/>
                </a:solidFill>
                <a:latin typeface="Roca Two Black"/>
              </a:rPr>
              <a:t>University of Louisville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500" b="12500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126159" y="0"/>
            <a:ext cx="18540317" cy="10421235"/>
            <a:chOff x="0" y="0"/>
            <a:chExt cx="4883047" cy="27446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83047" cy="2744688"/>
            </a:xfrm>
            <a:custGeom>
              <a:avLst/>
              <a:gdLst/>
              <a:ahLst/>
              <a:cxnLst/>
              <a:rect l="l" t="t" r="r" b="b"/>
              <a:pathLst>
                <a:path w="4883047" h="2744688">
                  <a:moveTo>
                    <a:pt x="0" y="0"/>
                  </a:moveTo>
                  <a:lnTo>
                    <a:pt x="4883047" y="0"/>
                  </a:lnTo>
                  <a:lnTo>
                    <a:pt x="4883047" y="2744688"/>
                  </a:lnTo>
                  <a:lnTo>
                    <a:pt x="0" y="2744688"/>
                  </a:lnTo>
                  <a:close/>
                </a:path>
              </a:pathLst>
            </a:custGeom>
            <a:solidFill>
              <a:srgbClr val="3D3D3D">
                <a:alpha val="55686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3474" y="1073932"/>
            <a:ext cx="17101052" cy="601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8000">
                <a:solidFill>
                  <a:srgbClr val="EAEBC4"/>
                </a:solidFill>
                <a:latin typeface="Roca Two Black"/>
              </a:rPr>
              <a:t>“Climate change is intrinsically linked to public health, food and water security, migration, peace, and security. It is a moral issue. It is an issue of social justice, human rights and fundamental ethics. ”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70200" y="7955356"/>
            <a:ext cx="7547600" cy="130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000">
                <a:solidFill>
                  <a:srgbClr val="EAEBC4"/>
                </a:solidFill>
                <a:latin typeface="Roca Two Black"/>
              </a:rPr>
              <a:t>Ban Ki-moon</a:t>
            </a:r>
          </a:p>
          <a:p>
            <a:pPr algn="ctr">
              <a:lnSpc>
                <a:spcPts val="5101"/>
              </a:lnSpc>
            </a:pPr>
            <a:r>
              <a:rPr lang="en-US" sz="3600">
                <a:solidFill>
                  <a:srgbClr val="EAEBC4"/>
                </a:solidFill>
                <a:latin typeface="Roca Two Black"/>
              </a:rPr>
              <a:t>Former UN Secretary-General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4641818" cy="4957334"/>
            <a:chOff x="0" y="0"/>
            <a:chExt cx="6189091" cy="6609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9091" cy="6609842"/>
            </a:xfrm>
            <a:custGeom>
              <a:avLst/>
              <a:gdLst/>
              <a:ahLst/>
              <a:cxnLst/>
              <a:rect l="l" t="t" r="r" b="b"/>
              <a:pathLst>
                <a:path w="6189091" h="6609842">
                  <a:moveTo>
                    <a:pt x="0" y="0"/>
                  </a:moveTo>
                  <a:lnTo>
                    <a:pt x="0" y="6609842"/>
                  </a:lnTo>
                  <a:lnTo>
                    <a:pt x="5460238" y="6609842"/>
                  </a:lnTo>
                  <a:cubicBezTo>
                    <a:pt x="5862701" y="6609335"/>
                    <a:pt x="6189091" y="6282690"/>
                    <a:pt x="6189091" y="5880100"/>
                  </a:cubicBezTo>
                  <a:lnTo>
                    <a:pt x="6189091" y="42291"/>
                  </a:lnTo>
                  <a:cubicBezTo>
                    <a:pt x="6189091" y="28067"/>
                    <a:pt x="6188710" y="13970"/>
                    <a:pt x="6187948" y="0"/>
                  </a:cubicBezTo>
                  <a:close/>
                </a:path>
              </a:pathLst>
            </a:custGeom>
            <a:blipFill>
              <a:blip r:embed="rId2"/>
              <a:stretch>
                <a:fillRect l="-47381" t="-10400" r="-29476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5329666"/>
            <a:ext cx="4641818" cy="4957334"/>
            <a:chOff x="0" y="0"/>
            <a:chExt cx="6189091" cy="66097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9091" cy="6609715"/>
            </a:xfrm>
            <a:custGeom>
              <a:avLst/>
              <a:gdLst/>
              <a:ahLst/>
              <a:cxnLst/>
              <a:rect l="l" t="t" r="r" b="b"/>
              <a:pathLst>
                <a:path w="6189091" h="6609715">
                  <a:moveTo>
                    <a:pt x="0" y="0"/>
                  </a:moveTo>
                  <a:lnTo>
                    <a:pt x="0" y="6609715"/>
                  </a:lnTo>
                  <a:lnTo>
                    <a:pt x="6187948" y="6609715"/>
                  </a:lnTo>
                  <a:cubicBezTo>
                    <a:pt x="6188710" y="6595745"/>
                    <a:pt x="6189091" y="6581648"/>
                    <a:pt x="6189091" y="6567424"/>
                  </a:cubicBezTo>
                  <a:lnTo>
                    <a:pt x="6189091" y="729742"/>
                  </a:lnTo>
                  <a:cubicBezTo>
                    <a:pt x="6189091" y="326898"/>
                    <a:pt x="5862193" y="0"/>
                    <a:pt x="5459349" y="0"/>
                  </a:cubicBezTo>
                  <a:close/>
                </a:path>
              </a:pathLst>
            </a:custGeom>
            <a:blipFill>
              <a:blip r:embed="rId3"/>
              <a:stretch>
                <a:fillRect l="-33912" r="-54735" b="-10401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257705" y="1095042"/>
            <a:ext cx="5397951" cy="8096926"/>
            <a:chOff x="0" y="0"/>
            <a:chExt cx="7197268" cy="10795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197217" cy="10795889"/>
            </a:xfrm>
            <a:custGeom>
              <a:avLst/>
              <a:gdLst/>
              <a:ahLst/>
              <a:cxnLst/>
              <a:rect l="l" t="t" r="r" b="b"/>
              <a:pathLst>
                <a:path w="7197217" h="10795889">
                  <a:moveTo>
                    <a:pt x="545973" y="0"/>
                  </a:moveTo>
                  <a:cubicBezTo>
                    <a:pt x="244094" y="635"/>
                    <a:pt x="0" y="245110"/>
                    <a:pt x="0" y="546989"/>
                  </a:cubicBezTo>
                  <a:lnTo>
                    <a:pt x="0" y="10248900"/>
                  </a:lnTo>
                  <a:cubicBezTo>
                    <a:pt x="0" y="10550906"/>
                    <a:pt x="245745" y="10795508"/>
                    <a:pt x="546227" y="10795889"/>
                  </a:cubicBezTo>
                  <a:lnTo>
                    <a:pt x="6650990" y="10795889"/>
                  </a:lnTo>
                  <a:cubicBezTo>
                    <a:pt x="6952869" y="10795508"/>
                    <a:pt x="7197217" y="10550906"/>
                    <a:pt x="7197217" y="10248900"/>
                  </a:cubicBezTo>
                  <a:lnTo>
                    <a:pt x="7197217" y="546989"/>
                  </a:lnTo>
                  <a:cubicBezTo>
                    <a:pt x="7197217" y="246507"/>
                    <a:pt x="6953123" y="635"/>
                    <a:pt x="6651371" y="0"/>
                  </a:cubicBezTo>
                  <a:close/>
                </a:path>
              </a:pathLst>
            </a:custGeom>
            <a:blipFill>
              <a:blip r:embed="rId4"/>
              <a:stretch>
                <a:fillRect l="-81009" r="-60392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267030" y="3320606"/>
            <a:ext cx="2811170" cy="982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dirty="0">
                <a:solidFill>
                  <a:srgbClr val="00492C"/>
                </a:solidFill>
                <a:latin typeface="Roca Two Black"/>
              </a:rPr>
              <a:t>Activity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79132" y="4400340"/>
            <a:ext cx="5420116" cy="253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Now, consider the effects of environmental and climate injustices on your planes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38138" y="108959"/>
            <a:ext cx="18288000" cy="12192000"/>
            <a:chOff x="0" y="0"/>
            <a:chExt cx="24384000" cy="1625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256000"/>
            </a:xfrm>
            <a:custGeom>
              <a:avLst/>
              <a:gdLst/>
              <a:ahLst/>
              <a:cxnLst/>
              <a:rect l="l" t="t" r="r" b="b"/>
              <a:pathLst>
                <a:path w="24384000" h="16256000">
                  <a:moveTo>
                    <a:pt x="0" y="0"/>
                  </a:moveTo>
                  <a:lnTo>
                    <a:pt x="24384000" y="0"/>
                  </a:lnTo>
                  <a:lnTo>
                    <a:pt x="24384000" y="16256000"/>
                  </a:lnTo>
                  <a:lnTo>
                    <a:pt x="0" y="1625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41412" y="1064378"/>
            <a:ext cx="15878216" cy="80415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24041" y="6204959"/>
            <a:ext cx="123825" cy="12382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24041" y="6694433"/>
            <a:ext cx="123825" cy="12382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35077" y="7200297"/>
            <a:ext cx="123825" cy="12382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32574" y="8195635"/>
            <a:ext cx="123825" cy="12382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482138" y="6289119"/>
            <a:ext cx="123825" cy="12382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482138" y="7200900"/>
            <a:ext cx="123825" cy="12382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482138" y="7658100"/>
            <a:ext cx="123825" cy="12382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486900" y="3114675"/>
            <a:ext cx="123825" cy="12382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486900" y="3641169"/>
            <a:ext cx="123825" cy="12382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9486900" y="4533900"/>
            <a:ext cx="123825" cy="12382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9486900" y="5019675"/>
            <a:ext cx="123825" cy="123825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558491" y="1718300"/>
            <a:ext cx="5711942" cy="490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EF"/>
                </a:solidFill>
                <a:latin typeface="TT Norms Bold"/>
              </a:rPr>
              <a:t>ENVIRONMENTAL (IN)JUSTICES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7544" y="1718300"/>
            <a:ext cx="4072852" cy="490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EF"/>
                </a:solidFill>
                <a:latin typeface="TT Norms Bold"/>
              </a:rPr>
              <a:t>CLIMATE (IN)JUSTICES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97C88F-62D5-A04A-AF35-E0428BD8B633}"/>
              </a:ext>
            </a:extLst>
          </p:cNvPr>
          <p:cNvGrpSpPr/>
          <p:nvPr/>
        </p:nvGrpSpPr>
        <p:grpSpPr>
          <a:xfrm>
            <a:off x="1524041" y="2687261"/>
            <a:ext cx="6967040" cy="2917465"/>
            <a:chOff x="1524041" y="2687261"/>
            <a:chExt cx="6967040" cy="291746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1524041" y="2845380"/>
              <a:ext cx="123825" cy="123825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524041" y="3834392"/>
              <a:ext cx="123825" cy="12382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1524041" y="4754190"/>
              <a:ext cx="123825" cy="123825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1818523" y="2687261"/>
              <a:ext cx="6672558" cy="2917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24"/>
                </a:lnSpc>
              </a:pPr>
              <a:r>
                <a:rPr lang="en-US" sz="2999" dirty="0">
                  <a:solidFill>
                    <a:srgbClr val="303030"/>
                  </a:solidFill>
                  <a:latin typeface="TT Norms Bold"/>
                </a:rPr>
                <a:t>Access to clean air, water ,soil  &amp; energy </a:t>
              </a:r>
            </a:p>
            <a:p>
              <a:pPr algn="l">
                <a:lnSpc>
                  <a:spcPts val="3824"/>
                </a:lnSpc>
              </a:pPr>
              <a:r>
                <a:rPr lang="en-US" sz="2999" dirty="0">
                  <a:solidFill>
                    <a:srgbClr val="303030"/>
                  </a:solidFill>
                  <a:latin typeface="TT Norms Bold"/>
                </a:rPr>
                <a:t>Proximity to healthy food options, safe green spaces</a:t>
              </a:r>
            </a:p>
            <a:p>
              <a:pPr algn="just">
                <a:lnSpc>
                  <a:spcPts val="3824"/>
                </a:lnSpc>
              </a:pPr>
              <a:r>
                <a:rPr lang="en-US" sz="2999" dirty="0">
                  <a:solidFill>
                    <a:srgbClr val="303030"/>
                  </a:solidFill>
                  <a:latin typeface="TT Norms Bold"/>
                </a:rPr>
                <a:t>Life free from toxic waste, pollution, &amp; hazardous materials 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786785" y="6056805"/>
            <a:ext cx="6057462" cy="2857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4"/>
              </a:lnSpc>
            </a:pPr>
            <a:r>
              <a:rPr lang="en-US" sz="2999" dirty="0">
                <a:solidFill>
                  <a:srgbClr val="303030"/>
                </a:solidFill>
                <a:latin typeface="TT Norms Bold"/>
              </a:rPr>
              <a:t>Normalized environmental racism, </a:t>
            </a:r>
          </a:p>
          <a:p>
            <a:pPr algn="l">
              <a:lnSpc>
                <a:spcPts val="3824"/>
              </a:lnSpc>
            </a:pPr>
            <a:r>
              <a:rPr lang="en-US" sz="2999" dirty="0">
                <a:solidFill>
                  <a:srgbClr val="303030"/>
                </a:solidFill>
                <a:latin typeface="TT Norms Bold"/>
              </a:rPr>
              <a:t>sexism, genderism, &amp; ableism Displacement of community Forced community resiliency and livability (social cohesion)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39734" y="6031228"/>
            <a:ext cx="6307569" cy="29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Quality of life &amp; satisfaction</a:t>
            </a:r>
          </a:p>
          <a:p>
            <a:pPr algn="l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Birth &amp; mortality rates</a:t>
            </a:r>
          </a:p>
          <a:p>
            <a:pPr algn="just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Education, professional, &amp; wealth opportunities</a:t>
            </a:r>
          </a:p>
          <a:p>
            <a:pPr algn="l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Physical/mental health &amp; wellbeing Healthcare access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91700" y="2903934"/>
            <a:ext cx="6132109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Exposure to climate hazards Intergenerational economic challenges</a:t>
            </a:r>
          </a:p>
          <a:p>
            <a:pPr algn="l">
              <a:lnSpc>
                <a:spcPts val="3900"/>
              </a:lnSpc>
            </a:pPr>
            <a:r>
              <a:rPr lang="en-US" sz="3000" dirty="0">
                <a:solidFill>
                  <a:srgbClr val="303030"/>
                </a:solidFill>
                <a:latin typeface="TT Norms Bold"/>
              </a:rPr>
              <a:t>Socio-economic instability Disproportionate forced resiliency 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39794" y="8673258"/>
            <a:ext cx="123825" cy="123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0200216" cy="113626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00217" cy="11362622"/>
            </a:xfrm>
            <a:custGeom>
              <a:avLst/>
              <a:gdLst/>
              <a:ahLst/>
              <a:cxnLst/>
              <a:rect l="l" t="t" r="r" b="b"/>
              <a:pathLst>
                <a:path w="20200217" h="11362622">
                  <a:moveTo>
                    <a:pt x="19974156" y="0"/>
                  </a:moveTo>
                  <a:lnTo>
                    <a:pt x="0" y="0"/>
                  </a:lnTo>
                  <a:lnTo>
                    <a:pt x="0" y="11362622"/>
                  </a:lnTo>
                  <a:lnTo>
                    <a:pt x="20200217" y="11362622"/>
                  </a:lnTo>
                  <a:lnTo>
                    <a:pt x="20200217" y="0"/>
                  </a:lnTo>
                  <a:lnTo>
                    <a:pt x="19974156" y="0"/>
                  </a:lnTo>
                  <a:close/>
                  <a:moveTo>
                    <a:pt x="19974156" y="11136562"/>
                  </a:moveTo>
                  <a:lnTo>
                    <a:pt x="228600" y="11136562"/>
                  </a:lnTo>
                  <a:lnTo>
                    <a:pt x="228600" y="228600"/>
                  </a:lnTo>
                  <a:lnTo>
                    <a:pt x="19974156" y="228600"/>
                  </a:lnTo>
                  <a:lnTo>
                    <a:pt x="19974156" y="11136562"/>
                  </a:lnTo>
                  <a:close/>
                </a:path>
              </a:pathLst>
            </a:custGeom>
            <a:solidFill>
              <a:srgbClr val="FFFFE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7812" b="781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62020" y="2407841"/>
            <a:ext cx="4925780" cy="7302520"/>
            <a:chOff x="0" y="0"/>
            <a:chExt cx="1796938" cy="26639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96938" cy="2663979"/>
            </a:xfrm>
            <a:custGeom>
              <a:avLst/>
              <a:gdLst/>
              <a:ahLst/>
              <a:cxnLst/>
              <a:rect l="l" t="t" r="r" b="b"/>
              <a:pathLst>
                <a:path w="1796938" h="2663979">
                  <a:moveTo>
                    <a:pt x="1672478" y="2663979"/>
                  </a:moveTo>
                  <a:lnTo>
                    <a:pt x="124460" y="2663979"/>
                  </a:lnTo>
                  <a:cubicBezTo>
                    <a:pt x="55880" y="2663979"/>
                    <a:pt x="0" y="2608099"/>
                    <a:pt x="0" y="25395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72478" y="0"/>
                  </a:lnTo>
                  <a:cubicBezTo>
                    <a:pt x="1741058" y="0"/>
                    <a:pt x="1796938" y="55880"/>
                    <a:pt x="1796938" y="124460"/>
                  </a:cubicBezTo>
                  <a:lnTo>
                    <a:pt x="1796938" y="2539519"/>
                  </a:lnTo>
                  <a:cubicBezTo>
                    <a:pt x="1796938" y="2608099"/>
                    <a:pt x="1741058" y="2663979"/>
                    <a:pt x="1672478" y="2663979"/>
                  </a:cubicBezTo>
                  <a:close/>
                </a:path>
              </a:pathLst>
            </a:custGeom>
            <a:solidFill>
              <a:srgbClr val="FFFFEF"/>
            </a:solidFill>
            <a:ln w="47625">
              <a:solidFill>
                <a:srgbClr val="00492C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681110" y="2407841"/>
            <a:ext cx="4925780" cy="7302520"/>
            <a:chOff x="0" y="0"/>
            <a:chExt cx="1796938" cy="26639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96938" cy="2663979"/>
            </a:xfrm>
            <a:custGeom>
              <a:avLst/>
              <a:gdLst/>
              <a:ahLst/>
              <a:cxnLst/>
              <a:rect l="l" t="t" r="r" b="b"/>
              <a:pathLst>
                <a:path w="1796938" h="2663979">
                  <a:moveTo>
                    <a:pt x="1672478" y="2663979"/>
                  </a:moveTo>
                  <a:lnTo>
                    <a:pt x="124460" y="2663979"/>
                  </a:lnTo>
                  <a:cubicBezTo>
                    <a:pt x="55880" y="2663979"/>
                    <a:pt x="0" y="2608099"/>
                    <a:pt x="0" y="25395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72478" y="0"/>
                  </a:lnTo>
                  <a:cubicBezTo>
                    <a:pt x="1741058" y="0"/>
                    <a:pt x="1796938" y="55880"/>
                    <a:pt x="1796938" y="124460"/>
                  </a:cubicBezTo>
                  <a:lnTo>
                    <a:pt x="1796938" y="2539519"/>
                  </a:lnTo>
                  <a:cubicBezTo>
                    <a:pt x="1796938" y="2608099"/>
                    <a:pt x="1741058" y="2663979"/>
                    <a:pt x="1672478" y="2663979"/>
                  </a:cubicBezTo>
                  <a:close/>
                </a:path>
              </a:pathLst>
            </a:custGeom>
            <a:solidFill>
              <a:srgbClr val="FFFFEF"/>
            </a:solidFill>
            <a:ln w="47625">
              <a:solidFill>
                <a:srgbClr val="00492C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2302215" y="2407841"/>
            <a:ext cx="4925780" cy="7302520"/>
            <a:chOff x="0" y="0"/>
            <a:chExt cx="1796938" cy="26639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96938" cy="2663979"/>
            </a:xfrm>
            <a:custGeom>
              <a:avLst/>
              <a:gdLst/>
              <a:ahLst/>
              <a:cxnLst/>
              <a:rect l="l" t="t" r="r" b="b"/>
              <a:pathLst>
                <a:path w="1796938" h="2663979">
                  <a:moveTo>
                    <a:pt x="1672478" y="2663979"/>
                  </a:moveTo>
                  <a:lnTo>
                    <a:pt x="124460" y="2663979"/>
                  </a:lnTo>
                  <a:cubicBezTo>
                    <a:pt x="55880" y="2663979"/>
                    <a:pt x="0" y="2608099"/>
                    <a:pt x="0" y="25395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72478" y="0"/>
                  </a:lnTo>
                  <a:cubicBezTo>
                    <a:pt x="1741058" y="0"/>
                    <a:pt x="1796938" y="55880"/>
                    <a:pt x="1796938" y="124460"/>
                  </a:cubicBezTo>
                  <a:lnTo>
                    <a:pt x="1796938" y="2539519"/>
                  </a:lnTo>
                  <a:cubicBezTo>
                    <a:pt x="1796938" y="2608099"/>
                    <a:pt x="1741058" y="2663979"/>
                    <a:pt x="1672478" y="2663979"/>
                  </a:cubicBezTo>
                  <a:close/>
                </a:path>
              </a:pathLst>
            </a:custGeom>
            <a:solidFill>
              <a:srgbClr val="FFFFEF"/>
            </a:solidFill>
            <a:ln w="47625">
              <a:solidFill>
                <a:srgbClr val="00492C"/>
              </a:solidFill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215816" y="1069260"/>
            <a:ext cx="17856368" cy="1043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60"/>
              </a:lnSpc>
            </a:pPr>
            <a:r>
              <a:rPr lang="en-US" sz="8000">
                <a:solidFill>
                  <a:srgbClr val="FFFFEF"/>
                </a:solidFill>
                <a:latin typeface="Roca Two Black"/>
              </a:rPr>
              <a:t>Climate Change Outcomes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5217" y="4050879"/>
            <a:ext cx="4840568" cy="372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Extreme heat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Air &amp; water pollution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Reduced food/water quality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Changes in infectious diseases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Increasing allergens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36673" y="2498812"/>
            <a:ext cx="4176473" cy="130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>
                <a:solidFill>
                  <a:srgbClr val="00492C"/>
                </a:solidFill>
                <a:latin typeface="Roca Two Black"/>
              </a:rPr>
              <a:t>Effects of Climate Change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65990" y="2827424"/>
            <a:ext cx="4176473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>
                <a:solidFill>
                  <a:srgbClr val="00492C"/>
                </a:solidFill>
                <a:latin typeface="Roca Two Black"/>
              </a:rPr>
              <a:t>Health Impacts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87095" y="2498812"/>
            <a:ext cx="4176473" cy="130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>
                <a:solidFill>
                  <a:srgbClr val="00492C"/>
                </a:solidFill>
                <a:latin typeface="Roca Two Black"/>
              </a:rPr>
              <a:t>Interventions &amp; Strategies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81110" y="4050879"/>
            <a:ext cx="4925780" cy="479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Heat-related illness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Chronic conditions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Injuries &amp; death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Mental &amp; neurological disorders (</a:t>
            </a:r>
            <a:r>
              <a:rPr lang="en-US" sz="3000">
                <a:solidFill>
                  <a:srgbClr val="00492C"/>
                </a:solidFill>
                <a:latin typeface="TT Norms Italics"/>
              </a:rPr>
              <a:t>solastalgia</a:t>
            </a:r>
            <a:r>
              <a:rPr lang="en-US" sz="3000">
                <a:solidFill>
                  <a:srgbClr val="00492C"/>
                </a:solidFill>
                <a:latin typeface="TT Norms"/>
              </a:rPr>
              <a:t>)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Zoonotic, vector, and waterborne diseases 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Respiratory diseases &amp; asthma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02215" y="4050879"/>
            <a:ext cx="4925780" cy="532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Early warning &amp; preparedness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Prevention or reduction of disease, illness, &amp; injury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 Bold"/>
              </a:rPr>
              <a:t>Community engagement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 Bold"/>
              </a:rPr>
              <a:t>Education &amp; awareness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492C"/>
                </a:solidFill>
                <a:latin typeface="TT Norms"/>
              </a:rPr>
              <a:t>Adoption &amp; integration of all of the above 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081874" y="453514"/>
            <a:ext cx="9242412" cy="104139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829611" y="9101338"/>
            <a:ext cx="2114550" cy="101282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2256" y="7897844"/>
            <a:ext cx="323869" cy="103189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904957" y="6998427"/>
            <a:ext cx="1041568" cy="32366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5091924" y="6629267"/>
            <a:ext cx="2108149" cy="101282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818619" y="4184094"/>
            <a:ext cx="2178825" cy="2178815"/>
            <a:chOff x="0" y="0"/>
            <a:chExt cx="2905100" cy="29050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4998" cy="2905125"/>
            </a:xfrm>
            <a:custGeom>
              <a:avLst/>
              <a:gdLst/>
              <a:ahLst/>
              <a:cxnLst/>
              <a:rect l="l" t="t" r="r" b="b"/>
              <a:pathLst>
                <a:path w="2904998" h="2905125">
                  <a:moveTo>
                    <a:pt x="1452499" y="0"/>
                  </a:moveTo>
                  <a:cubicBezTo>
                    <a:pt x="650367" y="0"/>
                    <a:pt x="0" y="650367"/>
                    <a:pt x="0" y="1452499"/>
                  </a:cubicBezTo>
                  <a:cubicBezTo>
                    <a:pt x="0" y="2254631"/>
                    <a:pt x="650367" y="2905125"/>
                    <a:pt x="1452499" y="2905125"/>
                  </a:cubicBezTo>
                  <a:cubicBezTo>
                    <a:pt x="2254631" y="2905125"/>
                    <a:pt x="2904998" y="2254758"/>
                    <a:pt x="2904998" y="1452626"/>
                  </a:cubicBezTo>
                  <a:cubicBezTo>
                    <a:pt x="2904998" y="650494"/>
                    <a:pt x="2254758" y="0"/>
                    <a:pt x="1452499" y="0"/>
                  </a:cubicBezTo>
                  <a:close/>
                </a:path>
              </a:pathLst>
            </a:custGeom>
            <a:blipFill>
              <a:blip r:embed="rId11"/>
              <a:stretch>
                <a:fillRect l="-21413" r="-21391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5057130" y="1922135"/>
            <a:ext cx="2178825" cy="2178815"/>
            <a:chOff x="0" y="0"/>
            <a:chExt cx="2905100" cy="29050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04998" cy="2905125"/>
            </a:xfrm>
            <a:custGeom>
              <a:avLst/>
              <a:gdLst/>
              <a:ahLst/>
              <a:cxnLst/>
              <a:rect l="l" t="t" r="r" b="b"/>
              <a:pathLst>
                <a:path w="2904998" h="2905125">
                  <a:moveTo>
                    <a:pt x="1452499" y="0"/>
                  </a:moveTo>
                  <a:cubicBezTo>
                    <a:pt x="650367" y="0"/>
                    <a:pt x="0" y="650367"/>
                    <a:pt x="0" y="1452499"/>
                  </a:cubicBezTo>
                  <a:cubicBezTo>
                    <a:pt x="0" y="2254631"/>
                    <a:pt x="650367" y="2905125"/>
                    <a:pt x="1452499" y="2905125"/>
                  </a:cubicBezTo>
                  <a:cubicBezTo>
                    <a:pt x="2254631" y="2905125"/>
                    <a:pt x="2904998" y="2254758"/>
                    <a:pt x="2904998" y="1452626"/>
                  </a:cubicBezTo>
                  <a:cubicBezTo>
                    <a:pt x="2904998" y="650494"/>
                    <a:pt x="2254758" y="0"/>
                    <a:pt x="1452499" y="0"/>
                  </a:cubicBezTo>
                  <a:close/>
                </a:path>
              </a:pathLst>
            </a:custGeom>
            <a:blipFill>
              <a:blip r:embed="rId12"/>
              <a:stretch>
                <a:fillRect l="-42786" r="-6418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818619" y="209550"/>
            <a:ext cx="2178825" cy="2178815"/>
            <a:chOff x="0" y="0"/>
            <a:chExt cx="2905100" cy="290508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04998" cy="2905125"/>
            </a:xfrm>
            <a:custGeom>
              <a:avLst/>
              <a:gdLst/>
              <a:ahLst/>
              <a:cxnLst/>
              <a:rect l="l" t="t" r="r" b="b"/>
              <a:pathLst>
                <a:path w="2904998" h="2905125">
                  <a:moveTo>
                    <a:pt x="1452499" y="0"/>
                  </a:moveTo>
                  <a:cubicBezTo>
                    <a:pt x="650367" y="0"/>
                    <a:pt x="0" y="650367"/>
                    <a:pt x="0" y="1452499"/>
                  </a:cubicBezTo>
                  <a:cubicBezTo>
                    <a:pt x="0" y="2254631"/>
                    <a:pt x="650367" y="2905125"/>
                    <a:pt x="1452499" y="2905125"/>
                  </a:cubicBezTo>
                  <a:cubicBezTo>
                    <a:pt x="2254631" y="2905125"/>
                    <a:pt x="2904998" y="2254758"/>
                    <a:pt x="2904998" y="1452626"/>
                  </a:cubicBezTo>
                  <a:cubicBezTo>
                    <a:pt x="2904998" y="650494"/>
                    <a:pt x="2254758" y="0"/>
                    <a:pt x="1452499" y="0"/>
                  </a:cubicBezTo>
                  <a:close/>
                </a:path>
              </a:pathLst>
            </a:custGeom>
            <a:blipFill>
              <a:blip r:embed="rId13"/>
              <a:stretch>
                <a:fillRect l="-49095" r="-1691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6734" y="4763329"/>
            <a:ext cx="4046230" cy="126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Critique Policy and Pledges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65340" y="9217409"/>
            <a:ext cx="779059" cy="613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492C"/>
                </a:solidFill>
                <a:latin typeface="TT Norms Bold"/>
              </a:rPr>
              <a:t>No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58400" y="6568269"/>
            <a:ext cx="3520697" cy="110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600" spc="179" dirty="0">
                <a:solidFill>
                  <a:srgbClr val="303030"/>
                </a:solidFill>
                <a:latin typeface="TT Norms"/>
              </a:rPr>
              <a:t>Do pledges</a:t>
            </a:r>
          </a:p>
          <a:p>
            <a:pPr algn="l">
              <a:lnSpc>
                <a:spcPts val="4276"/>
              </a:lnSpc>
            </a:pPr>
            <a:r>
              <a:rPr lang="en-US" sz="3600" spc="179" dirty="0">
                <a:solidFill>
                  <a:srgbClr val="303030"/>
                </a:solidFill>
                <a:latin typeface="TT Norms"/>
              </a:rPr>
              <a:t>lead to </a:t>
            </a:r>
            <a:r>
              <a:rPr lang="en-US" sz="3600" spc="179" dirty="0">
                <a:solidFill>
                  <a:srgbClr val="303030"/>
                </a:solidFill>
                <a:latin typeface="TT Norms Bold Italics"/>
              </a:rPr>
              <a:t>action</a:t>
            </a:r>
            <a:r>
              <a:rPr lang="en-US" sz="3600" spc="179" dirty="0">
                <a:solidFill>
                  <a:srgbClr val="303030"/>
                </a:solidFill>
                <a:latin typeface="TT Norms"/>
              </a:rPr>
              <a:t>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1242" y="2550709"/>
            <a:ext cx="4345696" cy="1100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600" spc="179">
                <a:solidFill>
                  <a:srgbClr val="303030"/>
                </a:solidFill>
                <a:latin typeface="TT Norms"/>
              </a:rPr>
              <a:t>Challenge the term </a:t>
            </a:r>
            <a:r>
              <a:rPr lang="en-US" sz="3600" spc="179">
                <a:solidFill>
                  <a:srgbClr val="303030"/>
                </a:solidFill>
                <a:latin typeface="TT Norms Bold Italics"/>
              </a:rPr>
              <a:t>sustainability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022360" y="9209027"/>
            <a:ext cx="2370039" cy="624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spc="179" dirty="0">
                <a:solidFill>
                  <a:srgbClr val="303030"/>
                </a:solidFill>
                <a:latin typeface="TT Norms"/>
              </a:rPr>
              <a:t>Eliminate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172592" y="6602473"/>
            <a:ext cx="1947672" cy="1583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1"/>
              </a:lnSpc>
            </a:pPr>
            <a:r>
              <a:rPr lang="en-US" sz="3600">
                <a:solidFill>
                  <a:srgbClr val="00492C"/>
                </a:solidFill>
                <a:latin typeface="TT Norms Bold"/>
              </a:rPr>
              <a:t>Yes </a:t>
            </a:r>
            <a:r>
              <a:rPr lang="en-US" sz="3600">
                <a:solidFill>
                  <a:srgbClr val="00492C"/>
                </a:solidFill>
                <a:latin typeface="TT Norms"/>
              </a:rPr>
              <a:t>Evaluate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21433" y="4245864"/>
            <a:ext cx="3520623" cy="162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600" spc="179">
                <a:solidFill>
                  <a:srgbClr val="303030"/>
                </a:solidFill>
                <a:latin typeface="TT Norms Bold Italics"/>
              </a:rPr>
              <a:t>Assess</a:t>
            </a:r>
            <a:r>
              <a:rPr lang="en-US" sz="3600" spc="179">
                <a:solidFill>
                  <a:srgbClr val="303030"/>
                </a:solidFill>
                <a:latin typeface="TT Norms"/>
              </a:rPr>
              <a:t> organizational composition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00554" y="3683594"/>
            <a:ext cx="3738658" cy="982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>
                <a:solidFill>
                  <a:srgbClr val="00492C"/>
                </a:solidFill>
                <a:latin typeface="Roca Two Black"/>
              </a:rPr>
              <a:t>Outcome 1: 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462546" y="-63503"/>
            <a:ext cx="7888957" cy="10413997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0"/>
            <a:ext cx="10525125" cy="10287000"/>
            <a:chOff x="0" y="0"/>
            <a:chExt cx="140335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33500" cy="13716000"/>
            </a:xfrm>
            <a:custGeom>
              <a:avLst/>
              <a:gdLst/>
              <a:ahLst/>
              <a:cxnLst/>
              <a:rect l="l" t="t" r="r" b="b"/>
              <a:pathLst>
                <a:path w="14033500" h="13716000">
                  <a:moveTo>
                    <a:pt x="0" y="0"/>
                  </a:moveTo>
                  <a:lnTo>
                    <a:pt x="0" y="13716000"/>
                  </a:lnTo>
                  <a:lnTo>
                    <a:pt x="14033500" y="13716000"/>
                  </a:lnTo>
                  <a:lnTo>
                    <a:pt x="14033500" y="0"/>
                  </a:lnTo>
                  <a:close/>
                </a:path>
              </a:pathLst>
            </a:custGeom>
            <a:blipFill>
              <a:blip r:embed="rId4"/>
              <a:stretch>
                <a:fillRect l="-16424" r="-3018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2534719" y="3570408"/>
            <a:ext cx="3899392" cy="982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>
                <a:solidFill>
                  <a:srgbClr val="00492C"/>
                </a:solidFill>
                <a:latin typeface="Roca Two Black"/>
              </a:rPr>
              <a:t>Outcome 2: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0517" y="4650143"/>
            <a:ext cx="5607568" cy="1900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Utilize Mindful Language to Create Environmentally Inclusive Spaces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4107047"/>
            <a:ext cx="18288000" cy="6179953"/>
            <a:chOff x="0" y="0"/>
            <a:chExt cx="24384000" cy="82399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8239887"/>
            </a:xfrm>
            <a:custGeom>
              <a:avLst/>
              <a:gdLst/>
              <a:ahLst/>
              <a:cxnLst/>
              <a:rect l="l" t="t" r="r" b="b"/>
              <a:pathLst>
                <a:path w="24384000" h="8239887">
                  <a:moveTo>
                    <a:pt x="0" y="0"/>
                  </a:moveTo>
                  <a:lnTo>
                    <a:pt x="0" y="8239887"/>
                  </a:lnTo>
                  <a:lnTo>
                    <a:pt x="24384000" y="8239887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t="-48641" b="-48642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4107047"/>
            <a:ext cx="18288000" cy="381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268574" y="902303"/>
            <a:ext cx="3932825" cy="982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dirty="0">
                <a:solidFill>
                  <a:srgbClr val="00492C"/>
                </a:solidFill>
                <a:latin typeface="Roca Two Black"/>
              </a:rPr>
              <a:t>Outcome 3: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88457" y="1982038"/>
            <a:ext cx="10511047" cy="126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600">
                <a:solidFill>
                  <a:srgbClr val="303030"/>
                </a:solidFill>
                <a:latin typeface="TT Norms Bold"/>
              </a:rPr>
              <a:t>Employ Cultural and Ecological Empathy at Every Level of Operation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B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144000" y="0"/>
            <a:ext cx="9144000" cy="10287000"/>
            <a:chOff x="0" y="0"/>
            <a:chExt cx="12192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13716000"/>
            </a:xfrm>
            <a:custGeom>
              <a:avLst/>
              <a:gdLst/>
              <a:ahLst/>
              <a:cxnLst/>
              <a:rect l="l" t="t" r="r" b="b"/>
              <a:pathLst>
                <a:path w="12192000" h="13716000">
                  <a:moveTo>
                    <a:pt x="0" y="0"/>
                  </a:moveTo>
                  <a:lnTo>
                    <a:pt x="0" y="13716000"/>
                  </a:lnTo>
                  <a:lnTo>
                    <a:pt x="12192000" y="13716000"/>
                  </a:lnTo>
                  <a:lnTo>
                    <a:pt x="12192000" y="0"/>
                  </a:lnTo>
                  <a:close/>
                </a:path>
              </a:pathLst>
            </a:custGeom>
            <a:blipFill>
              <a:blip r:embed="rId2"/>
              <a:stretch>
                <a:fillRect l="-24071" t="-54232" r="-44783" b="-33360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043695" y="1028700"/>
            <a:ext cx="5403904" cy="9258300"/>
            <a:chOff x="0" y="0"/>
            <a:chExt cx="7205205" cy="12344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205218" cy="12344400"/>
            </a:xfrm>
            <a:custGeom>
              <a:avLst/>
              <a:gdLst/>
              <a:ahLst/>
              <a:cxnLst/>
              <a:rect l="l" t="t" r="r" b="b"/>
              <a:pathLst>
                <a:path w="7205218" h="12344400">
                  <a:moveTo>
                    <a:pt x="0" y="0"/>
                  </a:moveTo>
                  <a:lnTo>
                    <a:pt x="0" y="12344400"/>
                  </a:lnTo>
                  <a:lnTo>
                    <a:pt x="7205218" y="12344400"/>
                  </a:lnTo>
                  <a:lnTo>
                    <a:pt x="7205218" y="0"/>
                  </a:lnTo>
                  <a:close/>
                </a:path>
              </a:pathLst>
            </a:custGeom>
            <a:blipFill>
              <a:blip r:embed="rId3"/>
              <a:stretch>
                <a:fillRect l="-46" r="-9" b="-18580"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919628" y="9087047"/>
            <a:ext cx="1176157" cy="96640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247" y="3836372"/>
            <a:ext cx="4114800" cy="41148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5832" y="4020512"/>
            <a:ext cx="8021526" cy="545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40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 Bold Italics"/>
              </a:rPr>
              <a:t>Amplify</a:t>
            </a:r>
            <a:r>
              <a:rPr lang="en-US" sz="3600">
                <a:solidFill>
                  <a:srgbClr val="303030"/>
                </a:solidFill>
                <a:latin typeface="TT Norms"/>
              </a:rPr>
              <a:t> voices of intersectional environmental and climate justice workers </a:t>
            </a:r>
          </a:p>
          <a:p>
            <a:pPr marL="777240" lvl="1" indent="-388620" algn="l">
              <a:lnSpc>
                <a:spcPts val="540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 Bold Italics"/>
              </a:rPr>
              <a:t>Support</a:t>
            </a:r>
            <a:r>
              <a:rPr lang="en-US" sz="3600">
                <a:solidFill>
                  <a:srgbClr val="303030"/>
                </a:solidFill>
                <a:latin typeface="TT Norms"/>
              </a:rPr>
              <a:t> BIPOC, LGBTQ+, &amp; Disability communities</a:t>
            </a:r>
          </a:p>
          <a:p>
            <a:pPr marL="777240" lvl="1" indent="-388620" algn="l">
              <a:lnSpc>
                <a:spcPts val="5400"/>
              </a:lnSpc>
              <a:buFont typeface="Arial"/>
              <a:buChar char="•"/>
            </a:pPr>
            <a:r>
              <a:rPr lang="en-US" sz="3600">
                <a:solidFill>
                  <a:srgbClr val="00492C"/>
                </a:solidFill>
                <a:latin typeface="TT Norms Bold Italics"/>
              </a:rPr>
              <a:t>Illustrate </a:t>
            </a:r>
            <a:r>
              <a:rPr lang="en-US" sz="3600">
                <a:solidFill>
                  <a:srgbClr val="303030"/>
                </a:solidFill>
                <a:latin typeface="TT Norms"/>
              </a:rPr>
              <a:t>relationships between climate, environmental justice, health &amp; sport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5832" y="592693"/>
            <a:ext cx="5457768" cy="1442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dirty="0">
                <a:solidFill>
                  <a:srgbClr val="00492C"/>
                </a:solidFill>
                <a:latin typeface="Roca Two Black"/>
              </a:rPr>
              <a:t>Resources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5832" y="2403062"/>
            <a:ext cx="8021526" cy="1304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5"/>
              </a:lnSpc>
            </a:pPr>
            <a:r>
              <a:rPr lang="en-US" sz="3999">
                <a:solidFill>
                  <a:srgbClr val="303030"/>
                </a:solidFill>
                <a:latin typeface="Roca Two Black"/>
              </a:rPr>
              <a:t>Accessible resources and references that: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566</Words>
  <Application>Microsoft Macintosh PowerPoint</Application>
  <PresentationFormat>Custom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Calibri</vt:lpstr>
      <vt:lpstr>Arial</vt:lpstr>
      <vt:lpstr>TT Norms Bold Italics</vt:lpstr>
      <vt:lpstr>TT Norms</vt:lpstr>
      <vt:lpstr>Roca Two Black Bold</vt:lpstr>
      <vt:lpstr>TT Norms Italics</vt:lpstr>
      <vt:lpstr>TT Norms Bold</vt:lpstr>
      <vt:lpstr>Roca Two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TRACS Summit</dc:title>
  <cp:lastModifiedBy>Murfree, Jessica Rachel</cp:lastModifiedBy>
  <cp:revision>2</cp:revision>
  <dcterms:created xsi:type="dcterms:W3CDTF">2006-08-16T00:00:00Z</dcterms:created>
  <dcterms:modified xsi:type="dcterms:W3CDTF">2023-06-02T00:18:04Z</dcterms:modified>
  <dc:identifier>DAFehJj9wlk</dc:identifier>
</cp:coreProperties>
</file>